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Lst>
  <p:notesMasterIdLst>
    <p:notesMasterId r:id="rId27"/>
  </p:notesMasterIdLst>
  <p:handoutMasterIdLst>
    <p:handoutMasterId r:id="rId28"/>
  </p:handoutMasterIdLst>
  <p:sldIdLst>
    <p:sldId id="538" r:id="rId2"/>
    <p:sldId id="535" r:id="rId3"/>
    <p:sldId id="551" r:id="rId4"/>
    <p:sldId id="554" r:id="rId5"/>
    <p:sldId id="566" r:id="rId6"/>
    <p:sldId id="546" r:id="rId7"/>
    <p:sldId id="553" r:id="rId8"/>
    <p:sldId id="536" r:id="rId9"/>
    <p:sldId id="556" r:id="rId10"/>
    <p:sldId id="557" r:id="rId11"/>
    <p:sldId id="545" r:id="rId12"/>
    <p:sldId id="532" r:id="rId13"/>
    <p:sldId id="559" r:id="rId14"/>
    <p:sldId id="547" r:id="rId15"/>
    <p:sldId id="548" r:id="rId16"/>
    <p:sldId id="549" r:id="rId17"/>
    <p:sldId id="550" r:id="rId18"/>
    <p:sldId id="560" r:id="rId19"/>
    <p:sldId id="561" r:id="rId20"/>
    <p:sldId id="562" r:id="rId21"/>
    <p:sldId id="563" r:id="rId22"/>
    <p:sldId id="564" r:id="rId23"/>
    <p:sldId id="565" r:id="rId24"/>
    <p:sldId id="567" r:id="rId25"/>
    <p:sldId id="53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5" userDrawn="1">
          <p15:clr>
            <a:srgbClr val="A4A3A4"/>
          </p15:clr>
        </p15:guide>
        <p15:guide id="2" pos="3840" userDrawn="1">
          <p15:clr>
            <a:srgbClr val="A4A3A4"/>
          </p15:clr>
        </p15:guide>
        <p15:guide id="3" orient="horz" pos="18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C"/>
    <a:srgbClr val="343433"/>
    <a:srgbClr val="FF6C00"/>
    <a:srgbClr val="38AA00"/>
    <a:srgbClr val="766363"/>
    <a:srgbClr val="FFF5EA"/>
    <a:srgbClr val="0032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28"/>
    <p:restoredTop sz="97242"/>
  </p:normalViewPr>
  <p:slideViewPr>
    <p:cSldViewPr snapToGrid="0">
      <p:cViewPr varScale="1">
        <p:scale>
          <a:sx n="82" d="100"/>
          <a:sy n="82" d="100"/>
        </p:scale>
        <p:origin x="1142" y="72"/>
      </p:cViewPr>
      <p:guideLst>
        <p:guide orient="horz" pos="595"/>
        <p:guide pos="3840"/>
        <p:guide orient="horz" pos="187"/>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3/10/2025</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3/10/2025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889467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087229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688357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3/10/2025</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715278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D986248-06F7-A441-A47A-264EBD310E11}" type="datetimeFigureOut">
              <a:rPr lang="es-CO" smtClean="0"/>
              <a:t>3/10/2025</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8486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D986248-06F7-A441-A47A-264EBD310E11}" type="datetimeFigureOut">
              <a:rPr lang="es-CO" smtClean="0"/>
              <a:t>3/10/2025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52381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D986248-06F7-A441-A47A-264EBD310E11}" type="datetimeFigureOut">
              <a:rPr lang="es-CO" smtClean="0"/>
              <a:t>3/10/2025</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4123834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D986248-06F7-A441-A47A-264EBD310E11}" type="datetimeFigureOut">
              <a:rPr lang="es-CO" smtClean="0"/>
              <a:t>3/10/2025</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46864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986248-06F7-A441-A47A-264EBD310E11}" type="datetimeFigureOut">
              <a:rPr lang="es-CO" smtClean="0"/>
              <a:t>3/10/2025</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5197383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3/10/2025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225948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D986248-06F7-A441-A47A-264EBD310E11}" type="datetimeFigureOut">
              <a:rPr lang="es-CO" smtClean="0"/>
              <a:t>3/10/2025</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213135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3/10/2025</a:t>
            </a:fld>
            <a:endParaRPr lang="es-C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12823332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hyperlink" Target="https://colab.research.google.com/drive/1P00hCcm0skUG5sMS7TOAysOK5-WlrQnw" TargetMode="External"/><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colab.research.google.com/drive/10jsnD0QuCry-6ZqfAKRz79Zd31VrHyk-"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22.pn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7.wdp"/><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hyperlink" Target="https://tinyurl.com/2vpyhj7a" TargetMode="Externa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5" Type="http://schemas.microsoft.com/office/2007/relationships/hdphoto" Target="../media/hdphoto8.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9.wdp"/></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4.png"/><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kaggle.com/datasets/mahdimashayekhi/social-media-vs-productivit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colab.research.google.com/drive/1P00hCcm0skUG5sMS7TOAysOK5-WlrQnw" TargetMode="Externa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colab.research.google.com/drive/1P00hCcm0skUG5sMS7TOAysOK5-WlrQnw"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9.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015D167A-EE62-EA02-E6F4-53710691F485}"/>
              </a:ext>
            </a:extLst>
          </p:cNvPr>
          <p:cNvSpPr txBox="1"/>
          <p:nvPr/>
        </p:nvSpPr>
        <p:spPr>
          <a:xfrm>
            <a:off x="1041996" y="2903722"/>
            <a:ext cx="9198428" cy="892552"/>
          </a:xfrm>
          <a:prstGeom prst="rect">
            <a:avLst/>
          </a:prstGeom>
          <a:noFill/>
        </p:spPr>
        <p:txBody>
          <a:bodyPr wrap="square" rtlCol="0">
            <a:spAutoFit/>
          </a:bodyPr>
          <a:lstStyle/>
          <a:p>
            <a:pPr lvl="0">
              <a:defRPr/>
            </a:pPr>
            <a:r>
              <a:rPr lang="es-ES" sz="2600" b="1" dirty="0">
                <a:solidFill>
                  <a:prstClr val="black">
                    <a:lumMod val="75000"/>
                    <a:lumOff val="25000"/>
                  </a:prstClr>
                </a:solidFill>
                <a:latin typeface="Work Sans Bold Roman" pitchFamily="2" charset="77"/>
              </a:rPr>
              <a:t>Análisis Exploratorio de Datos</a:t>
            </a:r>
          </a:p>
          <a:p>
            <a:pPr lvl="0">
              <a:defRPr/>
            </a:pPr>
            <a:r>
              <a:rPr lang="es-ES" sz="2600" b="1" dirty="0">
                <a:solidFill>
                  <a:prstClr val="black">
                    <a:lumMod val="75000"/>
                    <a:lumOff val="25000"/>
                  </a:prstClr>
                </a:solidFill>
                <a:latin typeface="Work Sans Bold Roman" pitchFamily="2" charset="77"/>
              </a:rPr>
              <a:t>Productividad y Redes Sociales, ¿amigos o enemigos?</a:t>
            </a:r>
          </a:p>
        </p:txBody>
      </p:sp>
      <p:sp>
        <p:nvSpPr>
          <p:cNvPr id="7" name="CuadroTexto 6">
            <a:extLst>
              <a:ext uri="{FF2B5EF4-FFF2-40B4-BE49-F238E27FC236}">
                <a16:creationId xmlns:a16="http://schemas.microsoft.com/office/drawing/2014/main" id="{36E6D0E3-A5FB-559C-288A-EFB0C5AE1EE2}"/>
              </a:ext>
            </a:extLst>
          </p:cNvPr>
          <p:cNvSpPr txBox="1"/>
          <p:nvPr/>
        </p:nvSpPr>
        <p:spPr>
          <a:xfrm>
            <a:off x="1041996" y="4068578"/>
            <a:ext cx="9198428" cy="492443"/>
          </a:xfrm>
          <a:prstGeom prst="rect">
            <a:avLst/>
          </a:prstGeom>
          <a:noFill/>
        </p:spPr>
        <p:txBody>
          <a:bodyPr wrap="square" rtlCol="0">
            <a:spAutoFit/>
          </a:bodyPr>
          <a:lstStyle/>
          <a:p>
            <a:pPr lvl="0">
              <a:defRPr/>
            </a:pPr>
            <a:r>
              <a:rPr lang="es-ES" sz="2600" b="1" dirty="0">
                <a:solidFill>
                  <a:prstClr val="black">
                    <a:lumMod val="75000"/>
                    <a:lumOff val="25000"/>
                  </a:prstClr>
                </a:solidFill>
                <a:latin typeface="Work Sans Bold Roman" pitchFamily="2" charset="77"/>
              </a:rPr>
              <a:t>Grupo TAD – 10</a:t>
            </a:r>
          </a:p>
        </p:txBody>
      </p:sp>
    </p:spTree>
    <p:extLst>
      <p:ext uri="{BB962C8B-B14F-4D97-AF65-F5344CB8AC3E}">
        <p14:creationId xmlns:p14="http://schemas.microsoft.com/office/powerpoint/2010/main" val="340972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CDFC0F9-0E33-5285-798E-2FC1D702C707}"/>
            </a:ext>
          </a:extLst>
        </p:cNvPr>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0D1EBE19-DDA8-BBD7-E5A6-135D964A5204}"/>
              </a:ext>
            </a:extLst>
          </p:cNvPr>
          <p:cNvSpPr/>
          <p:nvPr/>
        </p:nvSpPr>
        <p:spPr>
          <a:xfrm>
            <a:off x="456233" y="286309"/>
            <a:ext cx="6087442" cy="501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3" descr="Gráfico, Gráfico de dispersión&#10;&#10;El contenido generado por IA puede ser incorrecto.">
            <a:extLst>
              <a:ext uri="{FF2B5EF4-FFF2-40B4-BE49-F238E27FC236}">
                <a16:creationId xmlns:a16="http://schemas.microsoft.com/office/drawing/2014/main" id="{7D5CFA6E-39A3-09A2-E8E8-37AA16A4698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600633" y="1511239"/>
            <a:ext cx="6442066" cy="3977805"/>
          </a:xfrm>
          <a:prstGeom prst="rect">
            <a:avLst/>
          </a:prstGeom>
        </p:spPr>
      </p:pic>
      <p:sp>
        <p:nvSpPr>
          <p:cNvPr id="15" name="CuadroTexto 14">
            <a:extLst>
              <a:ext uri="{FF2B5EF4-FFF2-40B4-BE49-F238E27FC236}">
                <a16:creationId xmlns:a16="http://schemas.microsoft.com/office/drawing/2014/main" id="{CBCD766E-9F4B-4979-01A8-5F59AA3D85E8}"/>
              </a:ext>
            </a:extLst>
          </p:cNvPr>
          <p:cNvSpPr txBox="1"/>
          <p:nvPr/>
        </p:nvSpPr>
        <p:spPr>
          <a:xfrm>
            <a:off x="592748" y="286309"/>
            <a:ext cx="5814412" cy="523220"/>
          </a:xfrm>
          <a:prstGeom prst="rect">
            <a:avLst/>
          </a:prstGeom>
          <a:noFill/>
        </p:spPr>
        <p:txBody>
          <a:bodyPr wrap="none" rtlCol="0">
            <a:spAutoFit/>
          </a:bodyPr>
          <a:lstStyle/>
          <a:p>
            <a:r>
              <a:rPr lang="es-ES" sz="2800" b="1" dirty="0">
                <a:solidFill>
                  <a:schemeClr val="bg1"/>
                </a:solidFill>
                <a:latin typeface="Aharoni" panose="02010803020104030203" pitchFamily="2" charset="-79"/>
                <a:cs typeface="Aharoni" panose="02010803020104030203" pitchFamily="2" charset="-79"/>
              </a:rPr>
              <a:t>Imputación Con Regresión Lineal </a:t>
            </a:r>
            <a:endParaRPr lang="es-CO" sz="2800" b="1" dirty="0">
              <a:solidFill>
                <a:schemeClr val="bg1"/>
              </a:solidFill>
              <a:latin typeface="Aharoni" panose="02010803020104030203" pitchFamily="2" charset="-79"/>
              <a:cs typeface="Aharoni" panose="02010803020104030203" pitchFamily="2" charset="-79"/>
            </a:endParaRPr>
          </a:p>
        </p:txBody>
      </p:sp>
      <p:sp>
        <p:nvSpPr>
          <p:cNvPr id="16" name="CuadroTexto 15">
            <a:extLst>
              <a:ext uri="{FF2B5EF4-FFF2-40B4-BE49-F238E27FC236}">
                <a16:creationId xmlns:a16="http://schemas.microsoft.com/office/drawing/2014/main" id="{78F6C35B-AAC3-1AC3-E4D9-685947EF192A}"/>
              </a:ext>
            </a:extLst>
          </p:cNvPr>
          <p:cNvSpPr txBox="1"/>
          <p:nvPr/>
        </p:nvSpPr>
        <p:spPr>
          <a:xfrm>
            <a:off x="360182" y="1160130"/>
            <a:ext cx="4907958" cy="4247317"/>
          </a:xfrm>
          <a:prstGeom prst="rect">
            <a:avLst/>
          </a:prstGeom>
          <a:noFill/>
        </p:spPr>
        <p:txBody>
          <a:bodyPr wrap="square" rtlCol="0">
            <a:spAutoFit/>
          </a:bodyPr>
          <a:lstStyle/>
          <a:p>
            <a:r>
              <a:rPr lang="es-ES" dirty="0">
                <a:latin typeface="Work Sans Light" pitchFamily="2" charset="0"/>
              </a:rPr>
              <a:t>Los valores faltantes de </a:t>
            </a:r>
            <a:r>
              <a:rPr lang="es-ES" b="1" dirty="0" err="1">
                <a:latin typeface="Work Sans Light" pitchFamily="2" charset="0"/>
              </a:rPr>
              <a:t>Puntuacion_Productividad_Real</a:t>
            </a:r>
            <a:r>
              <a:rPr lang="es-ES" dirty="0">
                <a:latin typeface="Work Sans Light" pitchFamily="2" charset="0"/>
              </a:rPr>
              <a:t> y </a:t>
            </a:r>
            <a:r>
              <a:rPr lang="es-ES" b="1" dirty="0" err="1">
                <a:latin typeface="Work Sans Light" pitchFamily="2" charset="0"/>
              </a:rPr>
              <a:t>Puntuacion_Productividad_Autoevaluada</a:t>
            </a:r>
            <a:r>
              <a:rPr lang="es-ES" dirty="0">
                <a:latin typeface="Work Sans Light" pitchFamily="2" charset="0"/>
              </a:rPr>
              <a:t> se trataron de forma especial debido a su correlación positiva:</a:t>
            </a:r>
          </a:p>
          <a:p>
            <a:r>
              <a:rPr lang="es-ES" dirty="0">
                <a:latin typeface="Work Sans Light" pitchFamily="2" charset="0"/>
              </a:rPr>
              <a:t>Primero, se imputó la </a:t>
            </a:r>
            <a:r>
              <a:rPr lang="es-ES" b="1" dirty="0">
                <a:latin typeface="Work Sans Light" pitchFamily="2" charset="0"/>
              </a:rPr>
              <a:t>autoevaluada</a:t>
            </a:r>
            <a:r>
              <a:rPr lang="es-ES" dirty="0">
                <a:latin typeface="Work Sans Light" pitchFamily="2" charset="0"/>
              </a:rPr>
              <a:t> usando la </a:t>
            </a:r>
            <a:r>
              <a:rPr lang="es-ES" b="1" dirty="0">
                <a:latin typeface="Work Sans Light" pitchFamily="2" charset="0"/>
              </a:rPr>
              <a:t>real más 0.55</a:t>
            </a:r>
            <a:r>
              <a:rPr lang="es-ES" dirty="0">
                <a:latin typeface="Work Sans Light" pitchFamily="2" charset="0"/>
              </a:rPr>
              <a:t> (el promedio de diferencia constante encontrado entre ellas).</a:t>
            </a:r>
          </a:p>
          <a:p>
            <a:r>
              <a:rPr lang="es-ES" dirty="0">
                <a:latin typeface="Work Sans Light" pitchFamily="2" charset="0"/>
              </a:rPr>
              <a:t>Los 129 registros restantes con datos faltantes en ambas columnas se imputaron mediante </a:t>
            </a:r>
            <a:r>
              <a:rPr lang="es-ES" b="1" dirty="0">
                <a:latin typeface="Work Sans Light" pitchFamily="2" charset="0"/>
              </a:rPr>
              <a:t>regresión lineal</a:t>
            </a:r>
            <a:r>
              <a:rPr lang="es-ES" dirty="0">
                <a:latin typeface="Work Sans Light" pitchFamily="2" charset="0"/>
              </a:rPr>
              <a:t> en Google </a:t>
            </a:r>
            <a:r>
              <a:rPr lang="es-ES" dirty="0" err="1">
                <a:latin typeface="Work Sans Light" pitchFamily="2" charset="0"/>
              </a:rPr>
              <a:t>Colab</a:t>
            </a:r>
            <a:r>
              <a:rPr lang="es-ES" dirty="0">
                <a:latin typeface="Work Sans Light" pitchFamily="2" charset="0"/>
              </a:rPr>
              <a:t> para preservar la correlación observada.</a:t>
            </a:r>
          </a:p>
          <a:p>
            <a:endParaRPr lang="es-ES" dirty="0">
              <a:latin typeface="Work Sans Light" pitchFamily="2" charset="0"/>
            </a:endParaRPr>
          </a:p>
          <a:p>
            <a:r>
              <a:rPr lang="es-ES" b="1" dirty="0">
                <a:latin typeface="Work Sans Light" pitchFamily="2" charset="0"/>
              </a:rPr>
              <a:t>y = 0.7834 * x + 1.0669</a:t>
            </a:r>
          </a:p>
          <a:p>
            <a:endParaRPr lang="es-CO" dirty="0">
              <a:latin typeface="Work Sans Light" pitchFamily="2" charset="0"/>
            </a:endParaRPr>
          </a:p>
        </p:txBody>
      </p:sp>
      <p:sp>
        <p:nvSpPr>
          <p:cNvPr id="6" name="CuadroTexto 5">
            <a:extLst>
              <a:ext uri="{FF2B5EF4-FFF2-40B4-BE49-F238E27FC236}">
                <a16:creationId xmlns:a16="http://schemas.microsoft.com/office/drawing/2014/main" id="{2BB07D74-E560-C74D-1F0C-788DABD88C7F}"/>
              </a:ext>
            </a:extLst>
          </p:cNvPr>
          <p:cNvSpPr txBox="1"/>
          <p:nvPr/>
        </p:nvSpPr>
        <p:spPr>
          <a:xfrm>
            <a:off x="360182" y="5871229"/>
            <a:ext cx="11831818" cy="292388"/>
          </a:xfrm>
          <a:prstGeom prst="rect">
            <a:avLst/>
          </a:prstGeom>
          <a:noFill/>
        </p:spPr>
        <p:txBody>
          <a:bodyPr wrap="square">
            <a:spAutoFit/>
          </a:bodyPr>
          <a:lstStyle/>
          <a:p>
            <a:r>
              <a:rPr lang="es-CO" sz="1300" dirty="0" err="1"/>
              <a:t>df</a:t>
            </a:r>
            <a:r>
              <a:rPr lang="es-CO" sz="1300" dirty="0"/>
              <a:t>['</a:t>
            </a:r>
            <a:r>
              <a:rPr lang="es-CO" sz="1300" dirty="0" err="1"/>
              <a:t>Puntuacion_Productividad_Real</a:t>
            </a:r>
            <a:r>
              <a:rPr lang="es-CO" sz="1300" dirty="0"/>
              <a:t>'] = </a:t>
            </a:r>
            <a:r>
              <a:rPr lang="es-CO" sz="1300" dirty="0" err="1"/>
              <a:t>df</a:t>
            </a:r>
            <a:r>
              <a:rPr lang="es-CO" sz="1300" dirty="0"/>
              <a:t>['</a:t>
            </a:r>
            <a:r>
              <a:rPr lang="es-CO" sz="1300" dirty="0" err="1"/>
              <a:t>Puntuacion_Productividad_Real</a:t>
            </a:r>
            <a:r>
              <a:rPr lang="es-CO" sz="1300" dirty="0"/>
              <a:t>'].</a:t>
            </a:r>
            <a:r>
              <a:rPr lang="es-CO" sz="1300" dirty="0" err="1"/>
              <a:t>fillna</a:t>
            </a:r>
            <a:r>
              <a:rPr lang="es-CO" sz="1300" dirty="0"/>
              <a:t>(0.7834316671585180 * </a:t>
            </a:r>
            <a:r>
              <a:rPr lang="es-CO" sz="1300" dirty="0" err="1"/>
              <a:t>df</a:t>
            </a:r>
            <a:r>
              <a:rPr lang="es-CO" sz="1300" dirty="0"/>
              <a:t>['</a:t>
            </a:r>
            <a:r>
              <a:rPr lang="es-CO" sz="1300" dirty="0" err="1"/>
              <a:t>Puntuacion_De_Satisfaccion_Laboral</a:t>
            </a:r>
            <a:r>
              <a:rPr lang="es-CO" sz="1300" dirty="0"/>
              <a:t>'] + 1.066996038794188)</a:t>
            </a:r>
          </a:p>
        </p:txBody>
      </p:sp>
      <p:sp>
        <p:nvSpPr>
          <p:cNvPr id="2" name="TextBox 7">
            <a:extLst>
              <a:ext uri="{FF2B5EF4-FFF2-40B4-BE49-F238E27FC236}">
                <a16:creationId xmlns:a16="http://schemas.microsoft.com/office/drawing/2014/main" id="{6247B8B2-B8A6-CCF1-90A9-F8998FE588A7}"/>
              </a:ext>
            </a:extLst>
          </p:cNvPr>
          <p:cNvSpPr txBox="1"/>
          <p:nvPr/>
        </p:nvSpPr>
        <p:spPr>
          <a:xfrm>
            <a:off x="9738324" y="6251912"/>
            <a:ext cx="2453676" cy="375487"/>
          </a:xfrm>
          <a:prstGeom prst="rect">
            <a:avLst/>
          </a:prstGeom>
        </p:spPr>
        <p:txBody>
          <a:bodyPr wrap="square" lIns="0" tIns="0" rIns="0" bIns="0" rtlCol="0" anchor="t">
            <a:spAutoFit/>
          </a:bodyPr>
          <a:lstStyle/>
          <a:p>
            <a:pPr algn="l">
              <a:lnSpc>
                <a:spcPts val="3240"/>
              </a:lnSpc>
            </a:pP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Limpieza</a:t>
            </a:r>
            <a:r>
              <a:rPr lang="en-US" sz="1900" u="sng" dirty="0">
                <a:solidFill>
                  <a:srgbClr val="000000"/>
                </a:solidFill>
                <a:latin typeface="Work Sans Light Roman"/>
                <a:ea typeface="Calibri (MS)"/>
                <a:cs typeface="Calibri (MS)"/>
                <a:sym typeface="Calibri (MS)"/>
                <a:hlinkClick r:id="rId5" tooltip="https://colab.research.google.com/drive/1P00hCcm0skUG5sMS7TOAysOK5-WlrQnw"/>
              </a:rPr>
              <a:t> de </a:t>
            </a: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Datos.ipynb</a:t>
            </a:r>
            <a:endParaRPr lang="en-US" sz="1900" u="sng" dirty="0">
              <a:solidFill>
                <a:srgbClr val="000000"/>
              </a:solidFill>
              <a:latin typeface="Work Sans Light Roman"/>
              <a:ea typeface="Calibri (MS)"/>
              <a:cs typeface="Calibri (MS)"/>
              <a:sym typeface="Calibri (MS)"/>
              <a:hlinkClick r:id="rId5" tooltip="https://colab.research.google.com/drive/1P00hCcm0skUG5sMS7TOAysOK5-WlrQnw"/>
            </a:endParaRPr>
          </a:p>
        </p:txBody>
      </p:sp>
    </p:spTree>
    <p:extLst>
      <p:ext uri="{BB962C8B-B14F-4D97-AF65-F5344CB8AC3E}">
        <p14:creationId xmlns:p14="http://schemas.microsoft.com/office/powerpoint/2010/main" val="2702591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42A7F4-40BD-37F6-EA1B-FD21595650FC}"/>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76548AA2-A935-D9AC-E44C-EEDB3DA73399}"/>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3600" b="1" u="none" strike="noStrike" kern="1200" cap="none" spc="0" normalizeH="0" baseline="0" noProof="0" dirty="0">
              <a:ln>
                <a:noFill/>
              </a:ln>
              <a:solidFill>
                <a:prstClr val="white"/>
              </a:solidFill>
              <a:effectLst/>
              <a:uLnTx/>
              <a:uFillTx/>
              <a:latin typeface="WORK SANS BOLD ROMAN" pitchFamily="2" charset="77"/>
            </a:endParaRPr>
          </a:p>
        </p:txBody>
      </p:sp>
      <p:sp>
        <p:nvSpPr>
          <p:cNvPr id="2" name="CuadroTexto 1">
            <a:extLst>
              <a:ext uri="{FF2B5EF4-FFF2-40B4-BE49-F238E27FC236}">
                <a16:creationId xmlns:a16="http://schemas.microsoft.com/office/drawing/2014/main" id="{7E4883B7-787C-297D-658C-F1AC1B85555F}"/>
              </a:ext>
            </a:extLst>
          </p:cNvPr>
          <p:cNvSpPr txBox="1"/>
          <p:nvPr/>
        </p:nvSpPr>
        <p:spPr>
          <a:xfrm>
            <a:off x="377038" y="1507066"/>
            <a:ext cx="4839419" cy="430887"/>
          </a:xfrm>
          <a:prstGeom prst="rect">
            <a:avLst/>
          </a:prstGeom>
          <a:noFill/>
        </p:spPr>
        <p:txBody>
          <a:bodyPr wrap="square" rtlCol="0">
            <a:spAutoFit/>
          </a:bodyPr>
          <a:lstStyle/>
          <a:p>
            <a:r>
              <a:rPr lang="es-ES" sz="2200" b="1" dirty="0">
                <a:latin typeface="Work Sans Light" pitchFamily="2" charset="0"/>
              </a:rPr>
              <a:t>Método Para Determinar K</a:t>
            </a:r>
            <a:endParaRPr lang="es-CO" sz="2200" b="1" dirty="0">
              <a:latin typeface="Work Sans Light" pitchFamily="2" charset="0"/>
            </a:endParaRPr>
          </a:p>
        </p:txBody>
      </p:sp>
      <p:sp>
        <p:nvSpPr>
          <p:cNvPr id="7" name="CuadroTexto 6">
            <a:extLst>
              <a:ext uri="{FF2B5EF4-FFF2-40B4-BE49-F238E27FC236}">
                <a16:creationId xmlns:a16="http://schemas.microsoft.com/office/drawing/2014/main" id="{BD802DAA-4F27-201D-6E11-1B709A813E65}"/>
              </a:ext>
            </a:extLst>
          </p:cNvPr>
          <p:cNvSpPr txBox="1"/>
          <p:nvPr/>
        </p:nvSpPr>
        <p:spPr>
          <a:xfrm>
            <a:off x="382004" y="1937953"/>
            <a:ext cx="5233188" cy="1200329"/>
          </a:xfrm>
          <a:prstGeom prst="rect">
            <a:avLst/>
          </a:prstGeom>
          <a:noFill/>
        </p:spPr>
        <p:txBody>
          <a:bodyPr wrap="square">
            <a:spAutoFit/>
          </a:bodyPr>
          <a:lstStyle/>
          <a:p>
            <a:pPr algn="just"/>
            <a:r>
              <a:rPr lang="es-ES" dirty="0">
                <a:latin typeface="Work Sans Light" pitchFamily="2" charset="0"/>
              </a:rPr>
              <a:t>Por medio del método de codo entre las variables </a:t>
            </a:r>
            <a:r>
              <a:rPr lang="es-ES" b="1" dirty="0">
                <a:latin typeface="Work Sans Light" pitchFamily="2" charset="0"/>
              </a:rPr>
              <a:t>Horas_Diarias_En_Redes</a:t>
            </a:r>
            <a:r>
              <a:rPr lang="es-ES" dirty="0">
                <a:latin typeface="Work Sans Light" pitchFamily="2" charset="0"/>
              </a:rPr>
              <a:t> y </a:t>
            </a:r>
            <a:r>
              <a:rPr lang="es-ES" b="1" dirty="0">
                <a:latin typeface="Work Sans Light" pitchFamily="2" charset="0"/>
              </a:rPr>
              <a:t>Horas_Diarias_Trabajadas </a:t>
            </a:r>
            <a:r>
              <a:rPr lang="es-ES" dirty="0">
                <a:latin typeface="Work Sans Light" pitchFamily="2" charset="0"/>
              </a:rPr>
              <a:t>se observa la mayor variación en K =3</a:t>
            </a:r>
            <a:endParaRPr lang="es-CO" dirty="0">
              <a:latin typeface="Work Sans Light" pitchFamily="2" charset="0"/>
            </a:endParaRPr>
          </a:p>
        </p:txBody>
      </p:sp>
      <p:pic>
        <p:nvPicPr>
          <p:cNvPr id="14" name="Imagen 13">
            <a:extLst>
              <a:ext uri="{FF2B5EF4-FFF2-40B4-BE49-F238E27FC236}">
                <a16:creationId xmlns:a16="http://schemas.microsoft.com/office/drawing/2014/main" id="{5FC56D2A-A44A-EDB9-012C-C35CE7A9320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77038" y="3288378"/>
            <a:ext cx="4818893" cy="2579022"/>
          </a:xfrm>
          <a:prstGeom prst="rect">
            <a:avLst/>
          </a:prstGeom>
        </p:spPr>
      </p:pic>
      <p:sp>
        <p:nvSpPr>
          <p:cNvPr id="15" name="CuadroTexto 14">
            <a:extLst>
              <a:ext uri="{FF2B5EF4-FFF2-40B4-BE49-F238E27FC236}">
                <a16:creationId xmlns:a16="http://schemas.microsoft.com/office/drawing/2014/main" id="{74099E7F-43AC-6925-6DA6-517EE5A0F251}"/>
              </a:ext>
            </a:extLst>
          </p:cNvPr>
          <p:cNvSpPr txBox="1"/>
          <p:nvPr/>
        </p:nvSpPr>
        <p:spPr>
          <a:xfrm>
            <a:off x="377830" y="444592"/>
            <a:ext cx="5142649" cy="991041"/>
          </a:xfrm>
          <a:prstGeom prst="rect">
            <a:avLst/>
          </a:prstGeom>
        </p:spPr>
        <p:txBody>
          <a:bodyPr/>
          <a:lstStyle>
            <a:defPPr>
              <a:defRPr lang="en-US"/>
            </a:defPPr>
            <a:lvl1pPr defTabSz="914400">
              <a:lnSpc>
                <a:spcPct val="90000"/>
              </a:lnSpc>
              <a:spcBef>
                <a:spcPct val="0"/>
              </a:spcBef>
              <a:buNone/>
              <a:defRPr sz="3200" b="1">
                <a:solidFill>
                  <a:schemeClr val="bg1"/>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stStyle>
          <a:p>
            <a:r>
              <a:rPr lang="es-ES" dirty="0"/>
              <a:t>Clusterizacion K-Means</a:t>
            </a:r>
          </a:p>
        </p:txBody>
      </p:sp>
      <p:sp>
        <p:nvSpPr>
          <p:cNvPr id="16" name="CuadroTexto 15">
            <a:extLst>
              <a:ext uri="{FF2B5EF4-FFF2-40B4-BE49-F238E27FC236}">
                <a16:creationId xmlns:a16="http://schemas.microsoft.com/office/drawing/2014/main" id="{C196B8DE-8990-4F9E-B015-D5BA3CACB1CE}"/>
              </a:ext>
            </a:extLst>
          </p:cNvPr>
          <p:cNvSpPr txBox="1"/>
          <p:nvPr/>
        </p:nvSpPr>
        <p:spPr>
          <a:xfrm>
            <a:off x="6013927" y="1701096"/>
            <a:ext cx="6111398" cy="1815882"/>
          </a:xfrm>
          <a:prstGeom prst="rect">
            <a:avLst/>
          </a:prstGeom>
          <a:noFill/>
        </p:spPr>
        <p:txBody>
          <a:bodyPr wrap="square">
            <a:spAutoFit/>
          </a:bodyPr>
          <a:lstStyle>
            <a:defPPr>
              <a:defRPr lang="en-US"/>
            </a:defPPr>
            <a:lvl1pPr>
              <a:defRPr>
                <a:latin typeface="Work Sans Light" pitchFamily="2" charset="0"/>
              </a:defRPr>
            </a:lvl1pPr>
          </a:lstStyle>
          <a:p>
            <a:r>
              <a:rPr lang="es-ES" sz="1600" dirty="0"/>
              <a:t>Observando la grafica de dispersión podemos identificar los 3 tipos diferentes de empleado:</a:t>
            </a:r>
          </a:p>
          <a:p>
            <a:r>
              <a:rPr lang="es-ES" sz="1600" b="1" dirty="0"/>
              <a:t>Cluster0 = </a:t>
            </a:r>
            <a:r>
              <a:rPr lang="es-ES" sz="1600" dirty="0"/>
              <a:t>Empleados con alta intensidad laboral y bajo uso de redes</a:t>
            </a:r>
          </a:p>
          <a:p>
            <a:r>
              <a:rPr lang="es-CO" sz="1600" b="1" dirty="0"/>
              <a:t>Cluster1 = </a:t>
            </a:r>
            <a:r>
              <a:rPr lang="es-CO" sz="1600" dirty="0"/>
              <a:t>Empleados con baja intensidad laboral y bajo uso de redes</a:t>
            </a:r>
          </a:p>
          <a:p>
            <a:r>
              <a:rPr lang="es-CO" sz="1600" b="1" dirty="0"/>
              <a:t>Cluster2 = </a:t>
            </a:r>
            <a:r>
              <a:rPr lang="es-CO" sz="1600" dirty="0"/>
              <a:t>Empleados con alto uso de redes </a:t>
            </a:r>
          </a:p>
        </p:txBody>
      </p:sp>
      <p:pic>
        <p:nvPicPr>
          <p:cNvPr id="17" name="Imagen 16">
            <a:extLst>
              <a:ext uri="{FF2B5EF4-FFF2-40B4-BE49-F238E27FC236}">
                <a16:creationId xmlns:a16="http://schemas.microsoft.com/office/drawing/2014/main" id="{CBB24B08-4328-75C3-4B2F-52F70413BD8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818140" y="3516978"/>
            <a:ext cx="4087032" cy="3341022"/>
          </a:xfrm>
          <a:prstGeom prst="rect">
            <a:avLst/>
          </a:prstGeom>
        </p:spPr>
      </p:pic>
      <p:sp>
        <p:nvSpPr>
          <p:cNvPr id="18" name="CuadroTexto 17">
            <a:extLst>
              <a:ext uri="{FF2B5EF4-FFF2-40B4-BE49-F238E27FC236}">
                <a16:creationId xmlns:a16="http://schemas.microsoft.com/office/drawing/2014/main" id="{5CDD5065-FD4B-F14E-6C49-CE2E257D141A}"/>
              </a:ext>
            </a:extLst>
          </p:cNvPr>
          <p:cNvSpPr txBox="1"/>
          <p:nvPr/>
        </p:nvSpPr>
        <p:spPr>
          <a:xfrm>
            <a:off x="6013927" y="1270787"/>
            <a:ext cx="4681022" cy="430887"/>
          </a:xfrm>
          <a:prstGeom prst="rect">
            <a:avLst/>
          </a:prstGeom>
          <a:noFill/>
        </p:spPr>
        <p:txBody>
          <a:bodyPr wrap="square" rtlCol="0">
            <a:spAutoFit/>
          </a:bodyPr>
          <a:lstStyle>
            <a:defPPr>
              <a:defRPr lang="en-US"/>
            </a:defPPr>
            <a:lvl1pPr>
              <a:defRPr sz="2400" b="1">
                <a:latin typeface="Work Sans Light" pitchFamily="2" charset="0"/>
              </a:defRPr>
            </a:lvl1pPr>
          </a:lstStyle>
          <a:p>
            <a:r>
              <a:rPr lang="es-ES" sz="2200" dirty="0"/>
              <a:t>Análisis Clusterizacion </a:t>
            </a:r>
            <a:endParaRPr lang="es-CO" sz="2200" dirty="0"/>
          </a:p>
        </p:txBody>
      </p:sp>
      <p:sp>
        <p:nvSpPr>
          <p:cNvPr id="4" name="CuadroTexto 3">
            <a:extLst>
              <a:ext uri="{FF2B5EF4-FFF2-40B4-BE49-F238E27FC236}">
                <a16:creationId xmlns:a16="http://schemas.microsoft.com/office/drawing/2014/main" id="{320BA9D3-1A7D-DF74-A39C-6EBACC87E600}"/>
              </a:ext>
            </a:extLst>
          </p:cNvPr>
          <p:cNvSpPr txBox="1"/>
          <p:nvPr/>
        </p:nvSpPr>
        <p:spPr>
          <a:xfrm>
            <a:off x="4344967" y="6256644"/>
            <a:ext cx="2725100" cy="369332"/>
          </a:xfrm>
          <a:prstGeom prst="rect">
            <a:avLst/>
          </a:prstGeom>
          <a:noFill/>
        </p:spPr>
        <p:txBody>
          <a:bodyPr wrap="square">
            <a:spAutoFit/>
          </a:bodyPr>
          <a:lstStyle/>
          <a:p>
            <a:r>
              <a:rPr lang="es-CO" dirty="0">
                <a:hlinkClick r:id="rId7"/>
              </a:rPr>
              <a:t>Análisis y </a:t>
            </a:r>
            <a:r>
              <a:rPr lang="es-CO" dirty="0" err="1">
                <a:hlinkClick r:id="rId7"/>
              </a:rPr>
              <a:t>clustering.ipynb</a:t>
            </a:r>
            <a:endParaRPr lang="es-CO" dirty="0"/>
          </a:p>
        </p:txBody>
      </p:sp>
    </p:spTree>
    <p:extLst>
      <p:ext uri="{BB962C8B-B14F-4D97-AF65-F5344CB8AC3E}">
        <p14:creationId xmlns:p14="http://schemas.microsoft.com/office/powerpoint/2010/main" val="131006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esquinas redondeadas 13">
            <a:extLst>
              <a:ext uri="{FF2B5EF4-FFF2-40B4-BE49-F238E27FC236}">
                <a16:creationId xmlns:a16="http://schemas.microsoft.com/office/drawing/2014/main" id="{20924FD4-2DFE-038B-46F4-805B83E2240D}"/>
              </a:ext>
            </a:extLst>
          </p:cNvPr>
          <p:cNvSpPr/>
          <p:nvPr/>
        </p:nvSpPr>
        <p:spPr>
          <a:xfrm>
            <a:off x="7044513" y="1450583"/>
            <a:ext cx="3147237" cy="40409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Título 1">
            <a:extLst>
              <a:ext uri="{FF2B5EF4-FFF2-40B4-BE49-F238E27FC236}">
                <a16:creationId xmlns:a16="http://schemas.microsoft.com/office/drawing/2014/main" id="{BB6F714C-A6B0-54AE-507A-D0700714D94B}"/>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Modelado</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pic>
        <p:nvPicPr>
          <p:cNvPr id="5" name="Imagen 4">
            <a:extLst>
              <a:ext uri="{FF2B5EF4-FFF2-40B4-BE49-F238E27FC236}">
                <a16:creationId xmlns:a16="http://schemas.microsoft.com/office/drawing/2014/main" id="{15CAF556-D290-A6CA-9C41-B0D25DE9287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97946" y="1368933"/>
            <a:ext cx="4450114" cy="5355717"/>
          </a:xfrm>
          <a:prstGeom prst="rect">
            <a:avLst/>
          </a:prstGeom>
        </p:spPr>
      </p:pic>
      <p:pic>
        <p:nvPicPr>
          <p:cNvPr id="6" name="Imagen 5">
            <a:extLst>
              <a:ext uri="{FF2B5EF4-FFF2-40B4-BE49-F238E27FC236}">
                <a16:creationId xmlns:a16="http://schemas.microsoft.com/office/drawing/2014/main" id="{47C9443B-3027-5FDD-6B14-687011B39F76}"/>
              </a:ext>
            </a:extLst>
          </p:cNvPr>
          <p:cNvPicPr>
            <a:picLocks noChangeAspect="1"/>
          </p:cNvPicPr>
          <p:nvPr/>
        </p:nvPicPr>
        <p:blipFill>
          <a:blip r:embed="rId5"/>
          <a:stretch>
            <a:fillRect/>
          </a:stretch>
        </p:blipFill>
        <p:spPr>
          <a:xfrm>
            <a:off x="5840176" y="2336164"/>
            <a:ext cx="5612130" cy="200025"/>
          </a:xfrm>
          <a:prstGeom prst="rect">
            <a:avLst/>
          </a:prstGeom>
          <a:ln>
            <a:solidFill>
              <a:schemeClr val="tx1"/>
            </a:solidFill>
          </a:ln>
        </p:spPr>
      </p:pic>
      <p:pic>
        <p:nvPicPr>
          <p:cNvPr id="8" name="Imagen 7">
            <a:extLst>
              <a:ext uri="{FF2B5EF4-FFF2-40B4-BE49-F238E27FC236}">
                <a16:creationId xmlns:a16="http://schemas.microsoft.com/office/drawing/2014/main" id="{50C0A95C-09D9-F614-8E15-27572866B15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40176" y="3176268"/>
            <a:ext cx="4238625" cy="200025"/>
          </a:xfrm>
          <a:prstGeom prst="rect">
            <a:avLst/>
          </a:prstGeom>
          <a:noFill/>
          <a:ln>
            <a:solidFill>
              <a:schemeClr val="tx1"/>
            </a:solidFill>
          </a:ln>
        </p:spPr>
      </p:pic>
      <p:pic>
        <p:nvPicPr>
          <p:cNvPr id="9" name="Imagen 8">
            <a:extLst>
              <a:ext uri="{FF2B5EF4-FFF2-40B4-BE49-F238E27FC236}">
                <a16:creationId xmlns:a16="http://schemas.microsoft.com/office/drawing/2014/main" id="{57CB9B99-0C28-5815-3394-B6C5E6C422C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54148" y="4087182"/>
            <a:ext cx="5605145" cy="209550"/>
          </a:xfrm>
          <a:prstGeom prst="rect">
            <a:avLst/>
          </a:prstGeom>
          <a:noFill/>
          <a:ln>
            <a:solidFill>
              <a:schemeClr val="tx1"/>
            </a:solidFill>
          </a:ln>
        </p:spPr>
      </p:pic>
      <p:pic>
        <p:nvPicPr>
          <p:cNvPr id="10" name="Imagen 9">
            <a:extLst>
              <a:ext uri="{FF2B5EF4-FFF2-40B4-BE49-F238E27FC236}">
                <a16:creationId xmlns:a16="http://schemas.microsoft.com/office/drawing/2014/main" id="{40C429B2-CB03-225C-13E1-D66655A7FC7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854148" y="4936811"/>
            <a:ext cx="5608955" cy="201930"/>
          </a:xfrm>
          <a:prstGeom prst="rect">
            <a:avLst/>
          </a:prstGeom>
          <a:noFill/>
          <a:ln>
            <a:solidFill>
              <a:schemeClr val="tx1"/>
            </a:solidFill>
          </a:ln>
        </p:spPr>
      </p:pic>
      <p:pic>
        <p:nvPicPr>
          <p:cNvPr id="11" name="Imagen 10">
            <a:extLst>
              <a:ext uri="{FF2B5EF4-FFF2-40B4-BE49-F238E27FC236}">
                <a16:creationId xmlns:a16="http://schemas.microsoft.com/office/drawing/2014/main" id="{BE666A16-52B0-4472-89A4-9B492D40897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840178" y="5747713"/>
            <a:ext cx="5612130" cy="141605"/>
          </a:xfrm>
          <a:prstGeom prst="rect">
            <a:avLst/>
          </a:prstGeom>
          <a:noFill/>
          <a:ln>
            <a:solidFill>
              <a:schemeClr val="tx1"/>
            </a:solidFill>
          </a:ln>
        </p:spPr>
      </p:pic>
      <p:sp>
        <p:nvSpPr>
          <p:cNvPr id="12" name="Abrir llave 11">
            <a:extLst>
              <a:ext uri="{FF2B5EF4-FFF2-40B4-BE49-F238E27FC236}">
                <a16:creationId xmlns:a16="http://schemas.microsoft.com/office/drawing/2014/main" id="{27263EAB-F7C6-C2B3-2022-EA1532470DE9}"/>
              </a:ext>
            </a:extLst>
          </p:cNvPr>
          <p:cNvSpPr/>
          <p:nvPr/>
        </p:nvSpPr>
        <p:spPr>
          <a:xfrm>
            <a:off x="4904463" y="1847872"/>
            <a:ext cx="486047" cy="4364966"/>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3" name="CuadroTexto 12">
            <a:extLst>
              <a:ext uri="{FF2B5EF4-FFF2-40B4-BE49-F238E27FC236}">
                <a16:creationId xmlns:a16="http://schemas.microsoft.com/office/drawing/2014/main" id="{FC35E08E-61A4-F93B-75B9-E198A11DB3F7}"/>
              </a:ext>
            </a:extLst>
          </p:cNvPr>
          <p:cNvSpPr txBox="1"/>
          <p:nvPr/>
        </p:nvSpPr>
        <p:spPr>
          <a:xfrm>
            <a:off x="6980692" y="1456067"/>
            <a:ext cx="3253253" cy="369332"/>
          </a:xfrm>
          <a:prstGeom prst="rect">
            <a:avLst/>
          </a:prstGeom>
          <a:noFill/>
        </p:spPr>
        <p:txBody>
          <a:bodyPr wrap="square" rtlCol="0">
            <a:spAutoFit/>
          </a:bodyPr>
          <a:lstStyle/>
          <a:p>
            <a:pPr algn="ctr"/>
            <a:r>
              <a:rPr lang="es-ES" b="1" dirty="0">
                <a:solidFill>
                  <a:schemeClr val="bg1"/>
                </a:solidFill>
                <a:latin typeface="Work Sans Light" pitchFamily="2" charset="0"/>
              </a:rPr>
              <a:t>Medidas Principales Usadas</a:t>
            </a:r>
            <a:endParaRPr lang="es-CO" b="1" dirty="0">
              <a:solidFill>
                <a:schemeClr val="bg1"/>
              </a:solidFill>
              <a:latin typeface="Work Sans Light" pitchFamily="2" charset="0"/>
            </a:endParaRPr>
          </a:p>
        </p:txBody>
      </p:sp>
    </p:spTree>
    <p:extLst>
      <p:ext uri="{BB962C8B-B14F-4D97-AF65-F5344CB8AC3E}">
        <p14:creationId xmlns:p14="http://schemas.microsoft.com/office/powerpoint/2010/main" val="226929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177A953-94DF-6D52-5D8D-005A8DB71F3E}"/>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15891216-CEA9-7DD3-A4D5-6CB93671E4C4}"/>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Visualización</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pic>
        <p:nvPicPr>
          <p:cNvPr id="2" name="Imagen 1">
            <a:hlinkClick r:id="rId3"/>
            <a:extLst>
              <a:ext uri="{FF2B5EF4-FFF2-40B4-BE49-F238E27FC236}">
                <a16:creationId xmlns:a16="http://schemas.microsoft.com/office/drawing/2014/main" id="{626325C1-B1BF-CDBF-5C5E-0EC5DB7AD7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51454" y="1561081"/>
            <a:ext cx="8574423" cy="4814914"/>
          </a:xfrm>
          <a:prstGeom prst="rect">
            <a:avLst/>
          </a:prstGeom>
          <a:noFill/>
          <a:ln>
            <a:solidFill>
              <a:schemeClr val="tx1"/>
            </a:solidFill>
          </a:ln>
        </p:spPr>
      </p:pic>
      <p:sp>
        <p:nvSpPr>
          <p:cNvPr id="16" name="CuadroTexto 15">
            <a:extLst>
              <a:ext uri="{FF2B5EF4-FFF2-40B4-BE49-F238E27FC236}">
                <a16:creationId xmlns:a16="http://schemas.microsoft.com/office/drawing/2014/main" id="{D739F5D1-8D34-DAE2-4CE2-1F66E570F30F}"/>
              </a:ext>
            </a:extLst>
          </p:cNvPr>
          <p:cNvSpPr txBox="1"/>
          <p:nvPr/>
        </p:nvSpPr>
        <p:spPr>
          <a:xfrm>
            <a:off x="8965498" y="5210987"/>
            <a:ext cx="3240496" cy="646331"/>
          </a:xfrm>
          <a:prstGeom prst="rect">
            <a:avLst/>
          </a:prstGeom>
          <a:noFill/>
        </p:spPr>
        <p:txBody>
          <a:bodyPr wrap="square">
            <a:spAutoFit/>
          </a:bodyPr>
          <a:lstStyle/>
          <a:p>
            <a:r>
              <a:rPr lang="es-CO" b="1" dirty="0">
                <a:latin typeface="Work Sans Light" pitchFamily="2" charset="0"/>
              </a:rPr>
              <a:t>O visita:</a:t>
            </a:r>
          </a:p>
          <a:p>
            <a:r>
              <a:rPr lang="es-CO" b="1" dirty="0">
                <a:latin typeface="Work Sans Light" pitchFamily="2" charset="0"/>
              </a:rPr>
              <a:t> </a:t>
            </a:r>
            <a:r>
              <a:rPr lang="es-CO" b="1" dirty="0">
                <a:latin typeface="Work Sans Light" pitchFamily="2" charset="0"/>
                <a:hlinkClick r:id="rId3"/>
              </a:rPr>
              <a:t>https://tinyurl.com/2vpyhj7a</a:t>
            </a:r>
            <a:r>
              <a:rPr lang="es-CO" b="1" dirty="0">
                <a:latin typeface="Work Sans Light" pitchFamily="2" charset="0"/>
              </a:rPr>
              <a:t> </a:t>
            </a:r>
          </a:p>
        </p:txBody>
      </p:sp>
      <p:pic>
        <p:nvPicPr>
          <p:cNvPr id="5" name="Imagen 4" descr="Código QR&#10;&#10;El contenido generado por IA puede ser incorrecto.">
            <a:extLst>
              <a:ext uri="{FF2B5EF4-FFF2-40B4-BE49-F238E27FC236}">
                <a16:creationId xmlns:a16="http://schemas.microsoft.com/office/drawing/2014/main" id="{D1402F22-3E67-4896-0ED8-8E690F4D8C34}"/>
              </a:ext>
            </a:extLst>
          </p:cNvPr>
          <p:cNvPicPr>
            <a:picLocks noChangeAspect="1"/>
          </p:cNvPicPr>
          <p:nvPr/>
        </p:nvPicPr>
        <p:blipFill>
          <a:blip r:embed="rId6"/>
          <a:stretch>
            <a:fillRect/>
          </a:stretch>
        </p:blipFill>
        <p:spPr>
          <a:xfrm>
            <a:off x="9368102" y="2817971"/>
            <a:ext cx="2267338" cy="2267338"/>
          </a:xfrm>
          <a:prstGeom prst="rect">
            <a:avLst/>
          </a:prstGeom>
        </p:spPr>
      </p:pic>
      <p:sp>
        <p:nvSpPr>
          <p:cNvPr id="6" name="CuadroTexto 5">
            <a:extLst>
              <a:ext uri="{FF2B5EF4-FFF2-40B4-BE49-F238E27FC236}">
                <a16:creationId xmlns:a16="http://schemas.microsoft.com/office/drawing/2014/main" id="{B4689B14-B1F0-061C-B9E6-606EDA067329}"/>
              </a:ext>
            </a:extLst>
          </p:cNvPr>
          <p:cNvSpPr txBox="1"/>
          <p:nvPr/>
        </p:nvSpPr>
        <p:spPr>
          <a:xfrm>
            <a:off x="9853461" y="2617916"/>
            <a:ext cx="1296619" cy="400110"/>
          </a:xfrm>
          <a:prstGeom prst="rect">
            <a:avLst/>
          </a:prstGeom>
          <a:noFill/>
        </p:spPr>
        <p:txBody>
          <a:bodyPr wrap="square">
            <a:spAutoFit/>
          </a:bodyPr>
          <a:lstStyle/>
          <a:p>
            <a:r>
              <a:rPr lang="es-CO" sz="2000" b="1" dirty="0">
                <a:latin typeface="Work Sans Light" pitchFamily="2" charset="0"/>
              </a:rPr>
              <a:t>Escanea</a:t>
            </a:r>
          </a:p>
        </p:txBody>
      </p:sp>
    </p:spTree>
    <p:extLst>
      <p:ext uri="{BB962C8B-B14F-4D97-AF65-F5344CB8AC3E}">
        <p14:creationId xmlns:p14="http://schemas.microsoft.com/office/powerpoint/2010/main" val="315217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94CE902-0373-C26D-BBA6-2321A62BA352}"/>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88A6CAB9-A911-78E8-D7CA-FC554DFA1A7A}"/>
              </a:ext>
            </a:extLst>
          </p:cNvPr>
          <p:cNvSpPr txBox="1"/>
          <p:nvPr/>
        </p:nvSpPr>
        <p:spPr>
          <a:xfrm>
            <a:off x="223855" y="1814583"/>
            <a:ext cx="7046904" cy="646331"/>
          </a:xfrm>
          <a:prstGeom prst="rect">
            <a:avLst/>
          </a:prstGeom>
          <a:noFill/>
        </p:spPr>
        <p:txBody>
          <a:bodyPr wrap="square">
            <a:spAutoFit/>
          </a:bodyPr>
          <a:lstStyle/>
          <a:p>
            <a:pPr algn="just">
              <a:spcAft>
                <a:spcPts val="1000"/>
              </a:spcAft>
              <a:buNone/>
            </a:pPr>
            <a:r>
              <a:rPr lang="es-ES" sz="1800" b="1" dirty="0">
                <a:effectLst/>
                <a:latin typeface="Work Sans Light" pitchFamily="2" charset="0"/>
                <a:ea typeface="Calibri" panose="020F0502020204030204" pitchFamily="34" charset="0"/>
                <a:cs typeface="Times New Roman" panose="02020603050405020304" pitchFamily="18" charset="0"/>
              </a:rPr>
              <a:t>1. ¿Cuál es la diferencia promedio entre la productividad que las personas creen tener y la que realmente demuestran?</a:t>
            </a:r>
            <a:endParaRPr lang="es-CO" sz="1800" b="1" dirty="0">
              <a:effectLst/>
              <a:latin typeface="Work Sans Light" pitchFamily="2" charset="0"/>
              <a:ea typeface="Calibri" panose="020F0502020204030204" pitchFamily="34" charset="0"/>
              <a:cs typeface="Times New Roman" panose="02020603050405020304" pitchFamily="18" charset="0"/>
            </a:endParaRPr>
          </a:p>
        </p:txBody>
      </p:sp>
      <p:sp>
        <p:nvSpPr>
          <p:cNvPr id="7" name="CuadroTexto 6">
            <a:extLst>
              <a:ext uri="{FF2B5EF4-FFF2-40B4-BE49-F238E27FC236}">
                <a16:creationId xmlns:a16="http://schemas.microsoft.com/office/drawing/2014/main" id="{9767A8FE-1372-FD72-9484-98AAD4B4FC56}"/>
              </a:ext>
            </a:extLst>
          </p:cNvPr>
          <p:cNvSpPr txBox="1"/>
          <p:nvPr/>
        </p:nvSpPr>
        <p:spPr>
          <a:xfrm>
            <a:off x="290422" y="381527"/>
            <a:ext cx="5805577" cy="584775"/>
          </a:xfrm>
          <a:prstGeom prst="rect">
            <a:avLst/>
          </a:prstGeom>
          <a:noFill/>
        </p:spPr>
        <p:txBody>
          <a:bodyPr wrap="square" rtlCol="0">
            <a:spAutoFit/>
          </a:body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Respuesta a Preguntas Base</a:t>
            </a:r>
            <a:endParaRPr lang="es-CO"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16" name="CuadroTexto 15">
            <a:extLst>
              <a:ext uri="{FF2B5EF4-FFF2-40B4-BE49-F238E27FC236}">
                <a16:creationId xmlns:a16="http://schemas.microsoft.com/office/drawing/2014/main" id="{6AF372D4-A296-0DF4-D48B-F8B25B47D6DE}"/>
              </a:ext>
            </a:extLst>
          </p:cNvPr>
          <p:cNvSpPr txBox="1"/>
          <p:nvPr/>
        </p:nvSpPr>
        <p:spPr>
          <a:xfrm>
            <a:off x="223855" y="1319889"/>
            <a:ext cx="7839255" cy="369332"/>
          </a:xfrm>
          <a:prstGeom prst="rect">
            <a:avLst/>
          </a:prstGeom>
          <a:noFill/>
        </p:spPr>
        <p:txBody>
          <a:bodyPr wrap="square">
            <a:spAutoFit/>
          </a:bodyPr>
          <a:lstStyle/>
          <a:p>
            <a:r>
              <a:rPr lang="es-ES" b="1" dirty="0">
                <a:latin typeface="Work Sans Light" pitchFamily="2" charset="0"/>
              </a:rPr>
              <a:t>Se establecieron cuatro preguntas principales para guiar el análisis</a:t>
            </a:r>
            <a:endParaRPr lang="es-CO" b="1" dirty="0">
              <a:latin typeface="Work Sans Light" pitchFamily="2" charset="0"/>
            </a:endParaRPr>
          </a:p>
        </p:txBody>
      </p:sp>
      <p:pic>
        <p:nvPicPr>
          <p:cNvPr id="17" name="Imagen 16">
            <a:extLst>
              <a:ext uri="{FF2B5EF4-FFF2-40B4-BE49-F238E27FC236}">
                <a16:creationId xmlns:a16="http://schemas.microsoft.com/office/drawing/2014/main" id="{333D9FD5-8FA2-0E7C-2797-175FB54696B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31917" y="2749149"/>
            <a:ext cx="9728165" cy="1815881"/>
          </a:xfrm>
          <a:prstGeom prst="rect">
            <a:avLst/>
          </a:prstGeom>
          <a:noFill/>
        </p:spPr>
      </p:pic>
      <p:grpSp>
        <p:nvGrpSpPr>
          <p:cNvPr id="3" name="Grupo 2">
            <a:extLst>
              <a:ext uri="{FF2B5EF4-FFF2-40B4-BE49-F238E27FC236}">
                <a16:creationId xmlns:a16="http://schemas.microsoft.com/office/drawing/2014/main" id="{A0C55EBA-DBBB-286B-F3FE-9EF3EB26AA02}"/>
              </a:ext>
            </a:extLst>
          </p:cNvPr>
          <p:cNvGrpSpPr/>
          <p:nvPr/>
        </p:nvGrpSpPr>
        <p:grpSpPr>
          <a:xfrm>
            <a:off x="3295649" y="4560011"/>
            <a:ext cx="5267325" cy="1956200"/>
            <a:chOff x="3352799" y="4467398"/>
            <a:chExt cx="5267325" cy="1956200"/>
          </a:xfrm>
        </p:grpSpPr>
        <p:sp>
          <p:nvSpPr>
            <p:cNvPr id="20" name="CuadroTexto 19">
              <a:extLst>
                <a:ext uri="{FF2B5EF4-FFF2-40B4-BE49-F238E27FC236}">
                  <a16:creationId xmlns:a16="http://schemas.microsoft.com/office/drawing/2014/main" id="{893CD60F-7920-3145-49D2-9B14E565CA16}"/>
                </a:ext>
              </a:extLst>
            </p:cNvPr>
            <p:cNvSpPr txBox="1"/>
            <p:nvPr/>
          </p:nvSpPr>
          <p:spPr>
            <a:xfrm flipH="1">
              <a:off x="3352800" y="5100159"/>
              <a:ext cx="5267324" cy="1323439"/>
            </a:xfrm>
            <a:prstGeom prst="flowChartProcess">
              <a:avLst/>
            </a:prstGeom>
            <a:noFill/>
            <a:ln>
              <a:solidFill>
                <a:schemeClr val="tx1"/>
              </a:solidFill>
            </a:ln>
          </p:spPr>
          <p:txBody>
            <a:bodyPr wrap="square">
              <a:spAutoFit/>
            </a:bodyPr>
            <a:lstStyle/>
            <a:p>
              <a:pPr algn="just"/>
              <a:r>
                <a:rPr lang="es-ES" sz="1600" dirty="0">
                  <a:latin typeface="Work Sans Light" pitchFamily="2" charset="0"/>
                </a:rPr>
                <a:t>Los trabajadores perciben con bastante precisión su productividad: la diferencia entre su rendimiento real y el autoevaluado es mínima (0.56), lo que indica que lo que creen producir coincide casi totalmente con lo que realmente logran.</a:t>
              </a:r>
              <a:endParaRPr lang="es-CO" sz="1600" dirty="0">
                <a:latin typeface="Work Sans Light" pitchFamily="2" charset="0"/>
              </a:endParaRPr>
            </a:p>
          </p:txBody>
        </p:sp>
        <p:sp>
          <p:nvSpPr>
            <p:cNvPr id="2" name="Flecha: hacia arriba 1">
              <a:extLst>
                <a:ext uri="{FF2B5EF4-FFF2-40B4-BE49-F238E27FC236}">
                  <a16:creationId xmlns:a16="http://schemas.microsoft.com/office/drawing/2014/main" id="{DB965762-577B-6A34-92C9-AF0E98E6DA15}"/>
                </a:ext>
              </a:extLst>
            </p:cNvPr>
            <p:cNvSpPr/>
            <p:nvPr/>
          </p:nvSpPr>
          <p:spPr>
            <a:xfrm>
              <a:off x="5948359" y="4467398"/>
              <a:ext cx="295275" cy="5334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Rectángulo 21">
              <a:extLst>
                <a:ext uri="{FF2B5EF4-FFF2-40B4-BE49-F238E27FC236}">
                  <a16:creationId xmlns:a16="http://schemas.microsoft.com/office/drawing/2014/main" id="{68992732-C4A9-7F5D-DB3F-C9AEFDA5B1A9}"/>
                </a:ext>
              </a:extLst>
            </p:cNvPr>
            <p:cNvSpPr/>
            <p:nvPr/>
          </p:nvSpPr>
          <p:spPr>
            <a:xfrm flipV="1">
              <a:off x="3352799" y="4853264"/>
              <a:ext cx="5267324" cy="2468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151317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C500D1-3DFF-EA35-EDC0-640EF3FB1ACB}"/>
            </a:ext>
          </a:extLst>
        </p:cNvPr>
        <p:cNvGrpSpPr/>
        <p:nvPr/>
      </p:nvGrpSpPr>
      <p:grpSpPr>
        <a:xfrm>
          <a:off x="0" y="0"/>
          <a:ext cx="0" cy="0"/>
          <a:chOff x="0" y="0"/>
          <a:chExt cx="0" cy="0"/>
        </a:xfrm>
      </p:grpSpPr>
      <p:sp>
        <p:nvSpPr>
          <p:cNvPr id="11" name="Rectángulo 10">
            <a:extLst>
              <a:ext uri="{FF2B5EF4-FFF2-40B4-BE49-F238E27FC236}">
                <a16:creationId xmlns:a16="http://schemas.microsoft.com/office/drawing/2014/main" id="{EF6AD1F3-1512-5DA6-44EF-DDC8CAAD87B2}"/>
              </a:ext>
            </a:extLst>
          </p:cNvPr>
          <p:cNvSpPr/>
          <p:nvPr/>
        </p:nvSpPr>
        <p:spPr>
          <a:xfrm>
            <a:off x="8646003" y="1373231"/>
            <a:ext cx="2967666" cy="45547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910226E6-B69F-1E87-5120-9F7A3D8A245A}"/>
              </a:ext>
            </a:extLst>
          </p:cNvPr>
          <p:cNvSpPr txBox="1"/>
          <p:nvPr/>
        </p:nvSpPr>
        <p:spPr>
          <a:xfrm>
            <a:off x="465110" y="425266"/>
            <a:ext cx="9231339" cy="646331"/>
          </a:xfrm>
          <a:prstGeom prst="rect">
            <a:avLst/>
          </a:prstGeom>
          <a:noFill/>
        </p:spPr>
        <p:txBody>
          <a:bodyPr wrap="square" rtlCol="0">
            <a:spAutoFit/>
          </a:bodyPr>
          <a:lstStyle/>
          <a:p>
            <a:r>
              <a:rPr lang="es-ES" b="1" dirty="0">
                <a:latin typeface="Work Sans Light" pitchFamily="2" charset="0"/>
              </a:rPr>
              <a:t>2. ¿Cómo varía el promedio de productividad real según el tiempo de uso diario de redes sociales?</a:t>
            </a:r>
            <a:endParaRPr lang="es-CO" b="1" dirty="0">
              <a:latin typeface="Work Sans Light" pitchFamily="2" charset="0"/>
            </a:endParaRPr>
          </a:p>
        </p:txBody>
      </p:sp>
      <p:pic>
        <p:nvPicPr>
          <p:cNvPr id="3" name="Imagen 2">
            <a:extLst>
              <a:ext uri="{FF2B5EF4-FFF2-40B4-BE49-F238E27FC236}">
                <a16:creationId xmlns:a16="http://schemas.microsoft.com/office/drawing/2014/main" id="{3AE9E2CC-7653-6733-B155-A927938C3A9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5881" y="1544681"/>
            <a:ext cx="7824027" cy="4297328"/>
          </a:xfrm>
          <a:prstGeom prst="rect">
            <a:avLst/>
          </a:prstGeom>
          <a:noFill/>
          <a:ln>
            <a:solidFill>
              <a:schemeClr val="tx1"/>
            </a:solidFill>
          </a:ln>
        </p:spPr>
      </p:pic>
      <p:sp>
        <p:nvSpPr>
          <p:cNvPr id="5" name="CuadroTexto 4">
            <a:extLst>
              <a:ext uri="{FF2B5EF4-FFF2-40B4-BE49-F238E27FC236}">
                <a16:creationId xmlns:a16="http://schemas.microsoft.com/office/drawing/2014/main" id="{13734EB4-1569-37F8-F789-8B2F194AB623}"/>
              </a:ext>
            </a:extLst>
          </p:cNvPr>
          <p:cNvSpPr txBox="1"/>
          <p:nvPr/>
        </p:nvSpPr>
        <p:spPr>
          <a:xfrm>
            <a:off x="8691653" y="1957639"/>
            <a:ext cx="2876366" cy="3970318"/>
          </a:xfrm>
          <a:prstGeom prst="rect">
            <a:avLst/>
          </a:prstGeom>
          <a:noFill/>
        </p:spPr>
        <p:txBody>
          <a:bodyPr wrap="square" rtlCol="0">
            <a:spAutoFit/>
          </a:bodyPr>
          <a:lstStyle/>
          <a:p>
            <a:pPr algn="just"/>
            <a:r>
              <a:rPr lang="es-ES" dirty="0">
                <a:latin typeface="Work Sans Light" pitchFamily="2" charset="0"/>
              </a:rPr>
              <a:t>El gráfico muestra que no hay una correlación clara entre el tiempo en redes sociales y la productividad real. </a:t>
            </a:r>
          </a:p>
          <a:p>
            <a:pPr algn="just"/>
            <a:r>
              <a:rPr lang="es-ES" dirty="0">
                <a:latin typeface="Work Sans Light" pitchFamily="2" charset="0"/>
              </a:rPr>
              <a:t>Los datos son muy variables: </a:t>
            </a:r>
          </a:p>
          <a:p>
            <a:pPr algn="just"/>
            <a:r>
              <a:rPr lang="es-ES" dirty="0">
                <a:latin typeface="Work Sans Light" pitchFamily="2" charset="0"/>
              </a:rPr>
              <a:t>con las mismas horas de uso se observan productividades tanto altas como bajas, lo que indica que el uso de redes no determina el rendimiento.</a:t>
            </a:r>
            <a:endParaRPr lang="es-CO" dirty="0">
              <a:latin typeface="Work Sans Light" pitchFamily="2" charset="0"/>
            </a:endParaRPr>
          </a:p>
        </p:txBody>
      </p:sp>
      <p:sp>
        <p:nvSpPr>
          <p:cNvPr id="6" name="Medio marco 5">
            <a:extLst>
              <a:ext uri="{FF2B5EF4-FFF2-40B4-BE49-F238E27FC236}">
                <a16:creationId xmlns:a16="http://schemas.microsoft.com/office/drawing/2014/main" id="{3B2A4081-069E-1892-F01B-09C0F652A35B}"/>
              </a:ext>
            </a:extLst>
          </p:cNvPr>
          <p:cNvSpPr/>
          <p:nvPr/>
        </p:nvSpPr>
        <p:spPr>
          <a:xfrm>
            <a:off x="100641" y="100441"/>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9" name="Medio marco 8">
            <a:extLst>
              <a:ext uri="{FF2B5EF4-FFF2-40B4-BE49-F238E27FC236}">
                <a16:creationId xmlns:a16="http://schemas.microsoft.com/office/drawing/2014/main" id="{1BA6F60D-B4A1-376F-3D1F-C2DED83832D4}"/>
              </a:ext>
            </a:extLst>
          </p:cNvPr>
          <p:cNvSpPr/>
          <p:nvPr/>
        </p:nvSpPr>
        <p:spPr>
          <a:xfrm rot="10800000">
            <a:off x="9589698" y="4310333"/>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 name="Rectángulo 11">
            <a:extLst>
              <a:ext uri="{FF2B5EF4-FFF2-40B4-BE49-F238E27FC236}">
                <a16:creationId xmlns:a16="http://schemas.microsoft.com/office/drawing/2014/main" id="{2B9181A2-E290-3F41-887C-CDCF64DE4AFC}"/>
              </a:ext>
            </a:extLst>
          </p:cNvPr>
          <p:cNvSpPr/>
          <p:nvPr/>
        </p:nvSpPr>
        <p:spPr>
          <a:xfrm>
            <a:off x="8646003" y="1373231"/>
            <a:ext cx="2967666" cy="4911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49154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40AE427-A4F7-F0D8-54CD-E71951C4DF9A}"/>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A82D1C87-3B64-539F-401A-11485F4330A2}"/>
              </a:ext>
            </a:extLst>
          </p:cNvPr>
          <p:cNvSpPr txBox="1"/>
          <p:nvPr/>
        </p:nvSpPr>
        <p:spPr>
          <a:xfrm>
            <a:off x="522261" y="524048"/>
            <a:ext cx="8847564" cy="646331"/>
          </a:xfrm>
          <a:prstGeom prst="rect">
            <a:avLst/>
          </a:prstGeom>
          <a:noFill/>
        </p:spPr>
        <p:txBody>
          <a:bodyPr wrap="square" rtlCol="0">
            <a:spAutoFit/>
          </a:bodyPr>
          <a:lstStyle/>
          <a:p>
            <a:r>
              <a:rPr lang="es-ES" b="1" dirty="0">
                <a:latin typeface="Work Sans Light" pitchFamily="2" charset="0"/>
              </a:rPr>
              <a:t>3. ¿Cómo se relacionan las horas de sueño y los niveles de estrés con la productividad y el agotamiento laboral?</a:t>
            </a:r>
            <a:endParaRPr lang="es-CO" b="1" dirty="0">
              <a:latin typeface="Work Sans Light" pitchFamily="2" charset="0"/>
            </a:endParaRPr>
          </a:p>
        </p:txBody>
      </p:sp>
      <p:grpSp>
        <p:nvGrpSpPr>
          <p:cNvPr id="3" name="Grupo 2">
            <a:extLst>
              <a:ext uri="{FF2B5EF4-FFF2-40B4-BE49-F238E27FC236}">
                <a16:creationId xmlns:a16="http://schemas.microsoft.com/office/drawing/2014/main" id="{3ED64D97-8D17-95A7-0E77-A47C789C4FE9}"/>
              </a:ext>
            </a:extLst>
          </p:cNvPr>
          <p:cNvGrpSpPr/>
          <p:nvPr/>
        </p:nvGrpSpPr>
        <p:grpSpPr>
          <a:xfrm>
            <a:off x="5018776" y="1477602"/>
            <a:ext cx="6788988" cy="2031883"/>
            <a:chOff x="5018776" y="1363302"/>
            <a:chExt cx="6788988" cy="2031883"/>
          </a:xfrm>
        </p:grpSpPr>
        <p:sp>
          <p:nvSpPr>
            <p:cNvPr id="14" name="Bocadillo: rectángulo con esquinas redondeadas 13">
              <a:extLst>
                <a:ext uri="{FF2B5EF4-FFF2-40B4-BE49-F238E27FC236}">
                  <a16:creationId xmlns:a16="http://schemas.microsoft.com/office/drawing/2014/main" id="{5BF273AB-9E69-C0D0-AFA2-4FF35AFB0C76}"/>
                </a:ext>
              </a:extLst>
            </p:cNvPr>
            <p:cNvSpPr/>
            <p:nvPr/>
          </p:nvSpPr>
          <p:spPr>
            <a:xfrm>
              <a:off x="5018776" y="1363302"/>
              <a:ext cx="6788988" cy="2031883"/>
            </a:xfrm>
            <a:prstGeom prst="wedgeRoundRectCallout">
              <a:avLst>
                <a:gd name="adj1" fmla="val -36873"/>
                <a:gd name="adj2" fmla="val 6436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5" name="CuadroTexto 4">
              <a:extLst>
                <a:ext uri="{FF2B5EF4-FFF2-40B4-BE49-F238E27FC236}">
                  <a16:creationId xmlns:a16="http://schemas.microsoft.com/office/drawing/2014/main" id="{9BD4E1BC-F63D-E040-D383-85AFB3BC0F45}"/>
                </a:ext>
              </a:extLst>
            </p:cNvPr>
            <p:cNvSpPr txBox="1"/>
            <p:nvPr/>
          </p:nvSpPr>
          <p:spPr>
            <a:xfrm>
              <a:off x="5221138" y="1502080"/>
              <a:ext cx="6384263" cy="1754326"/>
            </a:xfrm>
            <a:prstGeom prst="rect">
              <a:avLst/>
            </a:prstGeom>
            <a:noFill/>
          </p:spPr>
          <p:txBody>
            <a:bodyPr wrap="square" rtlCol="0">
              <a:spAutoFit/>
            </a:bodyPr>
            <a:lstStyle/>
            <a:p>
              <a:pPr algn="just"/>
              <a:r>
                <a:rPr lang="es-ES" b="1" dirty="0">
                  <a:solidFill>
                    <a:schemeClr val="bg1"/>
                  </a:solidFill>
                  <a:latin typeface="Work Sans Light" pitchFamily="2" charset="0"/>
                </a:rPr>
                <a:t>El análisis muestra que ni el nivel de estrés ni las horas de sueño influyen de forma significativa en la productividad real ni en el agotamiento laboral. La variabilidad en los datos es mínima: la productividad promedio se mantiene entre 4.90 y 5.03, y los días de agotamiento entre 15.47 y 15.62 al mes. </a:t>
              </a:r>
              <a:endParaRPr lang="es-CO" b="1" dirty="0">
                <a:solidFill>
                  <a:schemeClr val="bg1"/>
                </a:solidFill>
                <a:latin typeface="Work Sans Light" pitchFamily="2" charset="0"/>
              </a:endParaRPr>
            </a:p>
          </p:txBody>
        </p:sp>
      </p:grpSp>
      <p:pic>
        <p:nvPicPr>
          <p:cNvPr id="2" name="Imagen 1">
            <a:extLst>
              <a:ext uri="{FF2B5EF4-FFF2-40B4-BE49-F238E27FC236}">
                <a16:creationId xmlns:a16="http://schemas.microsoft.com/office/drawing/2014/main" id="{22A17EEF-59E6-9B3B-109B-B6E46369055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18462" y="3874581"/>
            <a:ext cx="6707057" cy="2802264"/>
          </a:xfrm>
          <a:prstGeom prst="rect">
            <a:avLst/>
          </a:prstGeom>
          <a:noFill/>
          <a:ln>
            <a:solidFill>
              <a:schemeClr val="tx1"/>
            </a:solidFill>
          </a:ln>
        </p:spPr>
      </p:pic>
      <p:pic>
        <p:nvPicPr>
          <p:cNvPr id="6" name="Imagen 5">
            <a:extLst>
              <a:ext uri="{FF2B5EF4-FFF2-40B4-BE49-F238E27FC236}">
                <a16:creationId xmlns:a16="http://schemas.microsoft.com/office/drawing/2014/main" id="{35DDE88C-0D29-D0B6-887B-6F17B8172B0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71076" y="1470431"/>
            <a:ext cx="1657983" cy="2031882"/>
          </a:xfrm>
          <a:prstGeom prst="rect">
            <a:avLst/>
          </a:prstGeom>
          <a:noFill/>
        </p:spPr>
      </p:pic>
      <p:sp>
        <p:nvSpPr>
          <p:cNvPr id="8" name="Medio marco 7">
            <a:extLst>
              <a:ext uri="{FF2B5EF4-FFF2-40B4-BE49-F238E27FC236}">
                <a16:creationId xmlns:a16="http://schemas.microsoft.com/office/drawing/2014/main" id="{26514315-C632-DD0D-1915-8B76F60C9E2D}"/>
              </a:ext>
            </a:extLst>
          </p:cNvPr>
          <p:cNvSpPr/>
          <p:nvPr/>
        </p:nvSpPr>
        <p:spPr>
          <a:xfrm>
            <a:off x="198407" y="181155"/>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9" name="Medio marco 8">
            <a:extLst>
              <a:ext uri="{FF2B5EF4-FFF2-40B4-BE49-F238E27FC236}">
                <a16:creationId xmlns:a16="http://schemas.microsoft.com/office/drawing/2014/main" id="{151AD293-366F-3F63-E5A3-09B3EE6A7938}"/>
              </a:ext>
            </a:extLst>
          </p:cNvPr>
          <p:cNvSpPr/>
          <p:nvPr/>
        </p:nvSpPr>
        <p:spPr>
          <a:xfrm rot="10800000">
            <a:off x="9546565" y="4284453"/>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634996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E475C62-D62E-DC05-4C8C-256BAD6D834D}"/>
            </a:ext>
          </a:extLst>
        </p:cNvPr>
        <p:cNvGrpSpPr/>
        <p:nvPr/>
      </p:nvGrpSpPr>
      <p:grpSpPr>
        <a:xfrm>
          <a:off x="0" y="0"/>
          <a:ext cx="0" cy="0"/>
          <a:chOff x="0" y="0"/>
          <a:chExt cx="0" cy="0"/>
        </a:xfrm>
      </p:grpSpPr>
      <p:sp>
        <p:nvSpPr>
          <p:cNvPr id="18" name="Rectángulo 17">
            <a:extLst>
              <a:ext uri="{FF2B5EF4-FFF2-40B4-BE49-F238E27FC236}">
                <a16:creationId xmlns:a16="http://schemas.microsoft.com/office/drawing/2014/main" id="{D0B18882-EAB2-7076-2CA8-12784E558E80}"/>
              </a:ext>
            </a:extLst>
          </p:cNvPr>
          <p:cNvSpPr/>
          <p:nvPr/>
        </p:nvSpPr>
        <p:spPr>
          <a:xfrm>
            <a:off x="6849374" y="4119849"/>
            <a:ext cx="4677595" cy="218184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B9E7F7CC-A20E-3735-9561-150A78C69211}"/>
              </a:ext>
            </a:extLst>
          </p:cNvPr>
          <p:cNvSpPr/>
          <p:nvPr/>
        </p:nvSpPr>
        <p:spPr>
          <a:xfrm>
            <a:off x="6849374" y="1733909"/>
            <a:ext cx="4721265" cy="188055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4A5F9458-7A3F-6B5D-510E-F0AAC55A3F26}"/>
              </a:ext>
            </a:extLst>
          </p:cNvPr>
          <p:cNvSpPr txBox="1"/>
          <p:nvPr/>
        </p:nvSpPr>
        <p:spPr>
          <a:xfrm>
            <a:off x="465111" y="444316"/>
            <a:ext cx="8847564" cy="646331"/>
          </a:xfrm>
          <a:prstGeom prst="rect">
            <a:avLst/>
          </a:prstGeom>
          <a:noFill/>
        </p:spPr>
        <p:txBody>
          <a:bodyPr wrap="square" rtlCol="0">
            <a:spAutoFit/>
          </a:bodyPr>
          <a:lstStyle/>
          <a:p>
            <a:r>
              <a:rPr lang="es-ES" b="1" dirty="0">
                <a:latin typeface="Work Sans Light" pitchFamily="2" charset="0"/>
              </a:rPr>
              <a:t>4. ¿Existen diferencias significativas en la productividad promedio y el nivel de agotamiento entre hombres y mujeres, o entre distintos tipos de trabajo?</a:t>
            </a:r>
            <a:endParaRPr lang="es-CO" b="1" dirty="0">
              <a:latin typeface="Work Sans Light" pitchFamily="2" charset="0"/>
            </a:endParaRPr>
          </a:p>
        </p:txBody>
      </p:sp>
      <p:sp>
        <p:nvSpPr>
          <p:cNvPr id="5" name="CuadroTexto 4">
            <a:extLst>
              <a:ext uri="{FF2B5EF4-FFF2-40B4-BE49-F238E27FC236}">
                <a16:creationId xmlns:a16="http://schemas.microsoft.com/office/drawing/2014/main" id="{13160A15-05D8-7750-18F3-3C19FC9CDC5C}"/>
              </a:ext>
            </a:extLst>
          </p:cNvPr>
          <p:cNvSpPr txBox="1"/>
          <p:nvPr/>
        </p:nvSpPr>
        <p:spPr>
          <a:xfrm>
            <a:off x="6974916" y="2174531"/>
            <a:ext cx="4595723" cy="1477328"/>
          </a:xfrm>
          <a:prstGeom prst="rect">
            <a:avLst/>
          </a:prstGeom>
          <a:noFill/>
        </p:spPr>
        <p:txBody>
          <a:bodyPr wrap="square" rtlCol="0">
            <a:spAutoFit/>
          </a:bodyPr>
          <a:lstStyle/>
          <a:p>
            <a:r>
              <a:rPr lang="es-ES" dirty="0">
                <a:latin typeface="Work Sans Light" pitchFamily="2" charset="0"/>
              </a:rPr>
              <a:t>El análisis muestra que no hay diferencias significativas en el nivel de agotamiento promedio entre géneros ni tipos de trabajo, ya que la variabilidad de los datos es mínima.</a:t>
            </a:r>
          </a:p>
        </p:txBody>
      </p:sp>
      <p:pic>
        <p:nvPicPr>
          <p:cNvPr id="2" name="Imagen 1">
            <a:extLst>
              <a:ext uri="{FF2B5EF4-FFF2-40B4-BE49-F238E27FC236}">
                <a16:creationId xmlns:a16="http://schemas.microsoft.com/office/drawing/2014/main" id="{3E47D64F-4B86-7098-F294-0FE80EEABD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778" y="1995337"/>
            <a:ext cx="5244382" cy="1360017"/>
          </a:xfrm>
          <a:prstGeom prst="rect">
            <a:avLst/>
          </a:prstGeom>
          <a:noFill/>
          <a:ln>
            <a:solidFill>
              <a:schemeClr val="tx1"/>
            </a:solidFill>
          </a:ln>
        </p:spPr>
      </p:pic>
      <p:pic>
        <p:nvPicPr>
          <p:cNvPr id="6" name="Imagen 5">
            <a:extLst>
              <a:ext uri="{FF2B5EF4-FFF2-40B4-BE49-F238E27FC236}">
                <a16:creationId xmlns:a16="http://schemas.microsoft.com/office/drawing/2014/main" id="{E9751A24-393E-E8EB-7DE8-8E61F2C417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8778" y="4415580"/>
            <a:ext cx="5216647" cy="1360020"/>
          </a:xfrm>
          <a:prstGeom prst="rect">
            <a:avLst/>
          </a:prstGeom>
          <a:noFill/>
          <a:ln>
            <a:solidFill>
              <a:schemeClr val="tx1"/>
            </a:solidFill>
          </a:ln>
        </p:spPr>
      </p:pic>
      <p:sp>
        <p:nvSpPr>
          <p:cNvPr id="7" name="CuadroTexto 6">
            <a:extLst>
              <a:ext uri="{FF2B5EF4-FFF2-40B4-BE49-F238E27FC236}">
                <a16:creationId xmlns:a16="http://schemas.microsoft.com/office/drawing/2014/main" id="{4A763AB7-B9A5-6ED3-C770-80F8347528E7}"/>
              </a:ext>
            </a:extLst>
          </p:cNvPr>
          <p:cNvSpPr txBox="1"/>
          <p:nvPr/>
        </p:nvSpPr>
        <p:spPr>
          <a:xfrm>
            <a:off x="659382" y="1435065"/>
            <a:ext cx="1828800" cy="369332"/>
          </a:xfrm>
          <a:prstGeom prst="rect">
            <a:avLst/>
          </a:prstGeom>
          <a:noFill/>
        </p:spPr>
        <p:txBody>
          <a:bodyPr wrap="square" rtlCol="0">
            <a:spAutoFit/>
          </a:bodyPr>
          <a:lstStyle/>
          <a:p>
            <a:r>
              <a:rPr lang="es-ES" b="1" dirty="0">
                <a:latin typeface="Work Sans Light" pitchFamily="2" charset="0"/>
              </a:rPr>
              <a:t>Agotamiento</a:t>
            </a:r>
            <a:endParaRPr lang="es-CO" b="1" dirty="0">
              <a:latin typeface="Work Sans Light" pitchFamily="2" charset="0"/>
            </a:endParaRPr>
          </a:p>
        </p:txBody>
      </p:sp>
      <p:sp>
        <p:nvSpPr>
          <p:cNvPr id="8" name="CuadroTexto 7">
            <a:extLst>
              <a:ext uri="{FF2B5EF4-FFF2-40B4-BE49-F238E27FC236}">
                <a16:creationId xmlns:a16="http://schemas.microsoft.com/office/drawing/2014/main" id="{CE87962A-4D12-EA9C-99F2-7A2B73376969}"/>
              </a:ext>
            </a:extLst>
          </p:cNvPr>
          <p:cNvSpPr txBox="1"/>
          <p:nvPr/>
        </p:nvSpPr>
        <p:spPr>
          <a:xfrm>
            <a:off x="659382" y="3873720"/>
            <a:ext cx="2544792" cy="369332"/>
          </a:xfrm>
          <a:prstGeom prst="rect">
            <a:avLst/>
          </a:prstGeom>
          <a:noFill/>
        </p:spPr>
        <p:txBody>
          <a:bodyPr wrap="square" rtlCol="0">
            <a:spAutoFit/>
          </a:bodyPr>
          <a:lstStyle/>
          <a:p>
            <a:r>
              <a:rPr lang="es-ES" b="1" dirty="0">
                <a:latin typeface="Work Sans Light" pitchFamily="2" charset="0"/>
              </a:rPr>
              <a:t>Productividad Real</a:t>
            </a:r>
            <a:endParaRPr lang="es-CO" b="1" dirty="0">
              <a:latin typeface="Work Sans Light" pitchFamily="2" charset="0"/>
            </a:endParaRPr>
          </a:p>
        </p:txBody>
      </p:sp>
      <p:sp>
        <p:nvSpPr>
          <p:cNvPr id="10" name="CuadroTexto 9">
            <a:extLst>
              <a:ext uri="{FF2B5EF4-FFF2-40B4-BE49-F238E27FC236}">
                <a16:creationId xmlns:a16="http://schemas.microsoft.com/office/drawing/2014/main" id="{4DADFF83-118F-9F4E-C7B5-DD2F5961BC39}"/>
              </a:ext>
            </a:extLst>
          </p:cNvPr>
          <p:cNvSpPr txBox="1"/>
          <p:nvPr/>
        </p:nvSpPr>
        <p:spPr>
          <a:xfrm>
            <a:off x="6890310" y="4547374"/>
            <a:ext cx="4675518" cy="1754326"/>
          </a:xfrm>
          <a:prstGeom prst="rect">
            <a:avLst/>
          </a:prstGeom>
          <a:noFill/>
        </p:spPr>
        <p:txBody>
          <a:bodyPr wrap="square">
            <a:spAutoFit/>
          </a:bodyPr>
          <a:lstStyle/>
          <a:p>
            <a:r>
              <a:rPr lang="es-ES" dirty="0">
                <a:latin typeface="Work Sans Light" pitchFamily="2" charset="0"/>
              </a:rPr>
              <a:t>El análisis evidencia una alta consistencia en la productividad entre los distintos grupos y tipos de trabajo, con diferencias mínimas y valores concentrados en un rango estrecho, ubicado en el centro de la escala (0 a 10).</a:t>
            </a:r>
            <a:endParaRPr lang="es-CO" dirty="0">
              <a:latin typeface="Work Sans Light" pitchFamily="2" charset="0"/>
            </a:endParaRPr>
          </a:p>
        </p:txBody>
      </p:sp>
      <p:sp>
        <p:nvSpPr>
          <p:cNvPr id="11" name="Medio marco 10">
            <a:extLst>
              <a:ext uri="{FF2B5EF4-FFF2-40B4-BE49-F238E27FC236}">
                <a16:creationId xmlns:a16="http://schemas.microsoft.com/office/drawing/2014/main" id="{0DE469B8-12E1-8609-FD90-4F2314F0C6E2}"/>
              </a:ext>
            </a:extLst>
          </p:cNvPr>
          <p:cNvSpPr/>
          <p:nvPr/>
        </p:nvSpPr>
        <p:spPr>
          <a:xfrm>
            <a:off x="115917" y="138483"/>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 name="Medio marco 11">
            <a:extLst>
              <a:ext uri="{FF2B5EF4-FFF2-40B4-BE49-F238E27FC236}">
                <a16:creationId xmlns:a16="http://schemas.microsoft.com/office/drawing/2014/main" id="{DD614672-2B5E-923C-F76C-0D43B546E91E}"/>
              </a:ext>
            </a:extLst>
          </p:cNvPr>
          <p:cNvSpPr/>
          <p:nvPr/>
        </p:nvSpPr>
        <p:spPr>
          <a:xfrm rot="10800000">
            <a:off x="9592573" y="4347014"/>
            <a:ext cx="2501661" cy="2432649"/>
          </a:xfrm>
          <a:prstGeom prst="halfFrame">
            <a:avLst>
              <a:gd name="adj1" fmla="val 8865"/>
              <a:gd name="adj2" fmla="val 9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14" name="Conector recto de flecha 13">
            <a:extLst>
              <a:ext uri="{FF2B5EF4-FFF2-40B4-BE49-F238E27FC236}">
                <a16:creationId xmlns:a16="http://schemas.microsoft.com/office/drawing/2014/main" id="{D74DD354-6121-656D-6176-D20C250918CC}"/>
              </a:ext>
            </a:extLst>
          </p:cNvPr>
          <p:cNvCxnSpPr/>
          <p:nvPr/>
        </p:nvCxnSpPr>
        <p:spPr>
          <a:xfrm>
            <a:off x="6159260" y="2657324"/>
            <a:ext cx="560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C128A5F9-63FC-F61F-95A6-079C0450C739}"/>
              </a:ext>
            </a:extLst>
          </p:cNvPr>
          <p:cNvCxnSpPr/>
          <p:nvPr/>
        </p:nvCxnSpPr>
        <p:spPr>
          <a:xfrm>
            <a:off x="6186576" y="5079843"/>
            <a:ext cx="560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a:extLst>
              <a:ext uri="{FF2B5EF4-FFF2-40B4-BE49-F238E27FC236}">
                <a16:creationId xmlns:a16="http://schemas.microsoft.com/office/drawing/2014/main" id="{FF228587-448E-7D1D-7B69-F9EB8FC3BC41}"/>
              </a:ext>
            </a:extLst>
          </p:cNvPr>
          <p:cNvSpPr/>
          <p:nvPr/>
        </p:nvSpPr>
        <p:spPr>
          <a:xfrm>
            <a:off x="6849374" y="1733909"/>
            <a:ext cx="4721265" cy="4658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Rectángulo 18">
            <a:extLst>
              <a:ext uri="{FF2B5EF4-FFF2-40B4-BE49-F238E27FC236}">
                <a16:creationId xmlns:a16="http://schemas.microsoft.com/office/drawing/2014/main" id="{FF102199-219B-1D50-F697-0F60D34DED9B}"/>
              </a:ext>
            </a:extLst>
          </p:cNvPr>
          <p:cNvSpPr/>
          <p:nvPr/>
        </p:nvSpPr>
        <p:spPr>
          <a:xfrm>
            <a:off x="6849374" y="4119849"/>
            <a:ext cx="467551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16552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44DD433-1DF1-7B15-D681-693FFAD67D3D}"/>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57C09F78-63D8-83BD-1ABB-6A3C3F3003A1}"/>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266F6312-7855-6812-A07A-107A35218E8B}"/>
              </a:ext>
            </a:extLst>
          </p:cNvPr>
          <p:cNvSpPr txBox="1"/>
          <p:nvPr/>
        </p:nvSpPr>
        <p:spPr>
          <a:xfrm>
            <a:off x="456236" y="1271855"/>
            <a:ext cx="7425022" cy="5586145"/>
          </a:xfrm>
          <a:prstGeom prst="rect">
            <a:avLst/>
          </a:prstGeom>
          <a:noFill/>
        </p:spPr>
        <p:txBody>
          <a:bodyPr wrap="square">
            <a:spAutoFit/>
          </a:bodyPr>
          <a:lstStyle/>
          <a:p>
            <a:r>
              <a:rPr lang="es-ES" sz="2100" b="1" dirty="0">
                <a:latin typeface="Work Sans Light" pitchFamily="2" charset="0"/>
              </a:rPr>
              <a:t>Entre </a:t>
            </a:r>
            <a:r>
              <a:rPr lang="es-ES" sz="2100" b="1" dirty="0" err="1">
                <a:latin typeface="Work Sans Light" pitchFamily="2" charset="0"/>
              </a:rPr>
              <a:t>Likes</a:t>
            </a:r>
            <a:r>
              <a:rPr lang="es-ES" sz="2100" b="1" dirty="0">
                <a:latin typeface="Work Sans Light" pitchFamily="2" charset="0"/>
              </a:rPr>
              <a:t>, Sueños y Productividad</a:t>
            </a:r>
          </a:p>
          <a:p>
            <a:endParaRPr lang="es-ES" sz="2100" dirty="0">
              <a:latin typeface="Work Sans Light" pitchFamily="2" charset="0"/>
            </a:endParaRPr>
          </a:p>
          <a:p>
            <a:r>
              <a:rPr lang="es-ES" sz="2100" dirty="0">
                <a:latin typeface="Work Sans Light" pitchFamily="2" charset="0"/>
              </a:rPr>
              <a:t>Imagina un día cualquiera en la vida de miles de trabajadores, estudiantes y profesionales.</a:t>
            </a:r>
          </a:p>
          <a:p>
            <a:endParaRPr lang="es-ES" sz="2100" dirty="0">
              <a:latin typeface="Work Sans Light" pitchFamily="2" charset="0"/>
            </a:endParaRPr>
          </a:p>
          <a:p>
            <a:r>
              <a:rPr lang="es-ES" sz="2100" dirty="0">
                <a:latin typeface="Work Sans Light" pitchFamily="2" charset="0"/>
              </a:rPr>
              <a:t>Cada mañana comienza con una taza de café, una notificación en el celular y la esperanza de que, esta vez, las redes sociales no roben más minutos de concentración.</a:t>
            </a:r>
          </a:p>
          <a:p>
            <a:endParaRPr lang="es-ES" sz="2100" dirty="0">
              <a:latin typeface="Work Sans Light" pitchFamily="2" charset="0"/>
            </a:endParaRPr>
          </a:p>
          <a:p>
            <a:r>
              <a:rPr lang="es-ES" sz="2100" b="1" dirty="0">
                <a:latin typeface="Work Sans Light" pitchFamily="2" charset="0"/>
              </a:rPr>
              <a:t>Pero... ¿realmente afectan tanto nuestra productividad como creemos?</a:t>
            </a:r>
          </a:p>
          <a:p>
            <a:endParaRPr lang="es-ES" sz="2100" dirty="0">
              <a:latin typeface="Work Sans Light" pitchFamily="2" charset="0"/>
            </a:endParaRPr>
          </a:p>
          <a:p>
            <a:r>
              <a:rPr lang="es-ES" sz="2100" b="1" dirty="0">
                <a:latin typeface="Work Sans Light" pitchFamily="2" charset="0"/>
              </a:rPr>
              <a:t>Así nació este análisis: </a:t>
            </a:r>
            <a:r>
              <a:rPr lang="es-ES" sz="2100" dirty="0">
                <a:latin typeface="Work Sans Light" pitchFamily="2" charset="0"/>
              </a:rPr>
              <a:t>una travesía de datos para descubrir si los clics, los “me gusta” y los mensajes nocturnos son los verdaderos villanos del rendimiento laboral.</a:t>
            </a:r>
            <a:endParaRPr lang="es-CO" sz="2100" dirty="0">
              <a:latin typeface="Work Sans Light" pitchFamily="2" charset="0"/>
            </a:endParaRPr>
          </a:p>
        </p:txBody>
      </p:sp>
      <p:pic>
        <p:nvPicPr>
          <p:cNvPr id="2" name="Picture 2">
            <a:extLst>
              <a:ext uri="{FF2B5EF4-FFF2-40B4-BE49-F238E27FC236}">
                <a16:creationId xmlns:a16="http://schemas.microsoft.com/office/drawing/2014/main" id="{1CD5AE15-0948-0D2F-2F49-40089717F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356"/>
          <a:stretch/>
        </p:blipFill>
        <p:spPr bwMode="auto">
          <a:xfrm>
            <a:off x="8084108" y="1236236"/>
            <a:ext cx="4107892" cy="58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70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3A30202-8945-A932-BF2D-D89E89CC2742}"/>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A77486EF-2961-67DF-BD81-F4A6B6C645E7}"/>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82B3A7F0-7AF3-96F0-25BF-3EBAB8BF9CE2}"/>
              </a:ext>
            </a:extLst>
          </p:cNvPr>
          <p:cNvSpPr txBox="1"/>
          <p:nvPr/>
        </p:nvSpPr>
        <p:spPr>
          <a:xfrm>
            <a:off x="456236" y="1364814"/>
            <a:ext cx="7068515" cy="5262979"/>
          </a:xfrm>
          <a:prstGeom prst="rect">
            <a:avLst/>
          </a:prstGeom>
          <a:noFill/>
        </p:spPr>
        <p:txBody>
          <a:bodyPr wrap="square">
            <a:spAutoFit/>
          </a:bodyPr>
          <a:lstStyle/>
          <a:p>
            <a:r>
              <a:rPr lang="es-ES" sz="2100" b="1" dirty="0">
                <a:latin typeface="Work Sans Light" pitchFamily="2" charset="0"/>
              </a:rPr>
              <a:t>Capítulo 1: El mito de la percepción</a:t>
            </a:r>
          </a:p>
          <a:p>
            <a:endParaRPr lang="es-ES" sz="2100" b="1" dirty="0">
              <a:latin typeface="Work Sans Light" pitchFamily="2" charset="0"/>
            </a:endParaRPr>
          </a:p>
          <a:p>
            <a:r>
              <a:rPr lang="es-ES" sz="2100" b="1" dirty="0">
                <a:latin typeface="Work Sans Light" pitchFamily="2" charset="0"/>
              </a:rPr>
              <a:t>Primero, quisimos saber:¿Las personas saben cuán productivas son realmente?</a:t>
            </a:r>
          </a:p>
          <a:p>
            <a:endParaRPr lang="es-ES" sz="2100" dirty="0">
              <a:latin typeface="Work Sans Light" pitchFamily="2" charset="0"/>
            </a:endParaRPr>
          </a:p>
          <a:p>
            <a:r>
              <a:rPr lang="es-ES" sz="2100" dirty="0">
                <a:latin typeface="Work Sans Light" pitchFamily="2" charset="0"/>
              </a:rPr>
              <a:t>Los números revelaron una verdad sorprendente.</a:t>
            </a:r>
          </a:p>
          <a:p>
            <a:endParaRPr lang="es-ES" sz="2100" dirty="0">
              <a:latin typeface="Work Sans Light" pitchFamily="2" charset="0"/>
            </a:endParaRPr>
          </a:p>
          <a:p>
            <a:r>
              <a:rPr lang="es-ES" sz="2100" dirty="0">
                <a:latin typeface="Work Sans Light" pitchFamily="2" charset="0"/>
              </a:rPr>
              <a:t>Aunque muchos creen rendir más de lo que producen, la diferencia promedio entre su productividad real y la autoevaluada fue de solo </a:t>
            </a:r>
            <a:r>
              <a:rPr lang="es-ES" sz="2100" b="1" dirty="0">
                <a:latin typeface="Work Sans Light" pitchFamily="2" charset="0"/>
              </a:rPr>
              <a:t>0.56 puntos.</a:t>
            </a:r>
          </a:p>
          <a:p>
            <a:endParaRPr lang="es-ES" sz="2100" dirty="0">
              <a:latin typeface="Work Sans Light" pitchFamily="2" charset="0"/>
            </a:endParaRPr>
          </a:p>
          <a:p>
            <a:r>
              <a:rPr lang="es-ES" sz="2100" dirty="0">
                <a:latin typeface="Work Sans Light" pitchFamily="2" charset="0"/>
              </a:rPr>
              <a:t>Es decir, somos buenos jueces de nuestro propio desempeño, aunque quizás un poco optimistas.</a:t>
            </a:r>
          </a:p>
          <a:p>
            <a:endParaRPr lang="es-ES" sz="2100" dirty="0">
              <a:latin typeface="Work Sans Light" pitchFamily="2" charset="0"/>
            </a:endParaRPr>
          </a:p>
          <a:p>
            <a:r>
              <a:rPr lang="es-ES" sz="2100" dirty="0">
                <a:latin typeface="Work Sans Light" pitchFamily="2" charset="0"/>
              </a:rPr>
              <a:t>En el fondo, cada “me siento productivo” no era una ilusión, sino una intuición bastante acertada.</a:t>
            </a:r>
            <a:endParaRPr lang="es-CO" sz="2100" dirty="0">
              <a:latin typeface="Work Sans Light" pitchFamily="2" charset="0"/>
            </a:endParaRPr>
          </a:p>
        </p:txBody>
      </p:sp>
      <p:pic>
        <p:nvPicPr>
          <p:cNvPr id="4" name="Imagen 3">
            <a:extLst>
              <a:ext uri="{FF2B5EF4-FFF2-40B4-BE49-F238E27FC236}">
                <a16:creationId xmlns:a16="http://schemas.microsoft.com/office/drawing/2014/main" id="{A42F656C-341E-212D-D716-4DD3FA1E6F8E}"/>
              </a:ext>
            </a:extLst>
          </p:cNvPr>
          <p:cNvPicPr>
            <a:picLocks noChangeAspect="1"/>
          </p:cNvPicPr>
          <p:nvPr/>
        </p:nvPicPr>
        <p:blipFill>
          <a:blip r:embed="rId3"/>
          <a:stretch>
            <a:fillRect/>
          </a:stretch>
        </p:blipFill>
        <p:spPr>
          <a:xfrm>
            <a:off x="7735399" y="1271879"/>
            <a:ext cx="4456602" cy="5586121"/>
          </a:xfrm>
          <a:prstGeom prst="rect">
            <a:avLst/>
          </a:prstGeom>
        </p:spPr>
      </p:pic>
      <p:sp>
        <p:nvSpPr>
          <p:cNvPr id="7" name="CuadroTexto 6">
            <a:extLst>
              <a:ext uri="{FF2B5EF4-FFF2-40B4-BE49-F238E27FC236}">
                <a16:creationId xmlns:a16="http://schemas.microsoft.com/office/drawing/2014/main" id="{40BB790B-99B3-BEB7-D33E-5BE9FA89EFF1}"/>
              </a:ext>
            </a:extLst>
          </p:cNvPr>
          <p:cNvSpPr txBox="1"/>
          <p:nvPr/>
        </p:nvSpPr>
        <p:spPr>
          <a:xfrm>
            <a:off x="7735399" y="6688723"/>
            <a:ext cx="3267075" cy="169277"/>
          </a:xfrm>
          <a:prstGeom prst="rect">
            <a:avLst/>
          </a:prstGeom>
          <a:noFill/>
        </p:spPr>
        <p:txBody>
          <a:bodyPr wrap="square">
            <a:spAutoFit/>
          </a:bodyPr>
          <a:lstStyle/>
          <a:p>
            <a:r>
              <a:rPr lang="es-CO" sz="500" dirty="0"/>
              <a:t>https://sdemocional.org/wp-content/uploads/2021/03/AdobeStock_268458362-Convertido.png</a:t>
            </a:r>
          </a:p>
        </p:txBody>
      </p:sp>
    </p:spTree>
    <p:extLst>
      <p:ext uri="{BB962C8B-B14F-4D97-AF65-F5344CB8AC3E}">
        <p14:creationId xmlns:p14="http://schemas.microsoft.com/office/powerpoint/2010/main" val="1875033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1FEF253-53C4-B5FA-07C7-0B039B14F52F}"/>
              </a:ext>
            </a:extLst>
          </p:cNvPr>
          <p:cNvSpPr txBox="1"/>
          <p:nvPr/>
        </p:nvSpPr>
        <p:spPr>
          <a:xfrm>
            <a:off x="2230632" y="1170497"/>
            <a:ext cx="772138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3000" b="1" dirty="0">
                <a:solidFill>
                  <a:srgbClr val="4D4D4C"/>
                </a:solidFill>
                <a:latin typeface="WORK SANS BOLD ROMAN" pitchFamily="2" charset="77"/>
              </a:rPr>
              <a:t>Organigrama de Equipos de Trabajo</a:t>
            </a:r>
            <a:endParaRPr kumimoji="0" lang="es-CO" sz="3000" b="1" u="none" strike="noStrike" kern="1200" cap="none" spc="0" normalizeH="0" baseline="0" noProof="0" dirty="0">
              <a:ln>
                <a:noFill/>
              </a:ln>
              <a:solidFill>
                <a:srgbClr val="4D4D4C"/>
              </a:solidFill>
              <a:effectLst/>
              <a:uLnTx/>
              <a:uFillTx/>
              <a:latin typeface="WORK SANS BOLD ROMAN" pitchFamily="2" charset="77"/>
            </a:endParaRPr>
          </a:p>
        </p:txBody>
      </p:sp>
      <p:cxnSp>
        <p:nvCxnSpPr>
          <p:cNvPr id="3" name="Conector recto 2">
            <a:extLst>
              <a:ext uri="{FF2B5EF4-FFF2-40B4-BE49-F238E27FC236}">
                <a16:creationId xmlns:a16="http://schemas.microsoft.com/office/drawing/2014/main" id="{AE0C963B-97B4-4F66-1B49-0B47BC7F0F1A}"/>
              </a:ext>
            </a:extLst>
          </p:cNvPr>
          <p:cNvCxnSpPr>
            <a:cxnSpLocks/>
          </p:cNvCxnSpPr>
          <p:nvPr/>
        </p:nvCxnSpPr>
        <p:spPr>
          <a:xfrm>
            <a:off x="4972227" y="1724495"/>
            <a:ext cx="2247544" cy="0"/>
          </a:xfrm>
          <a:prstGeom prst="line">
            <a:avLst/>
          </a:prstGeom>
          <a:ln w="12700">
            <a:solidFill>
              <a:srgbClr val="38AA00"/>
            </a:solidFill>
          </a:ln>
        </p:spPr>
        <p:style>
          <a:lnRef idx="1">
            <a:schemeClr val="accent1"/>
          </a:lnRef>
          <a:fillRef idx="0">
            <a:schemeClr val="accent1"/>
          </a:fillRef>
          <a:effectRef idx="0">
            <a:schemeClr val="accent1"/>
          </a:effectRef>
          <a:fontRef idx="minor">
            <a:schemeClr val="tx1"/>
          </a:fontRef>
        </p:style>
      </p:cxnSp>
      <p:sp>
        <p:nvSpPr>
          <p:cNvPr id="5" name="Rectángulo redondeado 4"/>
          <p:cNvSpPr/>
          <p:nvPr/>
        </p:nvSpPr>
        <p:spPr>
          <a:xfrm>
            <a:off x="4616462" y="2023220"/>
            <a:ext cx="2781639" cy="805409"/>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Líder de Proyecto:</a:t>
            </a:r>
          </a:p>
          <a:p>
            <a:pPr algn="ctr"/>
            <a:r>
              <a:rPr lang="es-CO" sz="1400" dirty="0">
                <a:solidFill>
                  <a:schemeClr val="bg1"/>
                </a:solidFill>
              </a:rPr>
              <a:t>Juan Camilo De La Cruz Montes </a:t>
            </a:r>
          </a:p>
        </p:txBody>
      </p:sp>
      <p:sp>
        <p:nvSpPr>
          <p:cNvPr id="6" name="Rectángulo redondeado 5"/>
          <p:cNvSpPr/>
          <p:nvPr/>
        </p:nvSpPr>
        <p:spPr>
          <a:xfrm>
            <a:off x="313256" y="3578741"/>
            <a:ext cx="2750191" cy="1951202"/>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Fase 1 : Preparación de Datos</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José Suarez Gonzales</a:t>
            </a:r>
          </a:p>
          <a:p>
            <a:pPr algn="ctr"/>
            <a:r>
              <a:rPr lang="es-CO" sz="1400" dirty="0">
                <a:solidFill>
                  <a:schemeClr val="bg1"/>
                </a:solidFill>
              </a:rPr>
              <a:t>Luis Carlos Castro Rojas</a:t>
            </a:r>
          </a:p>
          <a:p>
            <a:pPr algn="ctr"/>
            <a:r>
              <a:rPr lang="es-CO" sz="1400" dirty="0">
                <a:solidFill>
                  <a:schemeClr val="bg1"/>
                </a:solidFill>
              </a:rPr>
              <a:t>Camilo Andrés Visbal Polo</a:t>
            </a:r>
          </a:p>
          <a:p>
            <a:pPr algn="ctr"/>
            <a:r>
              <a:rPr lang="es-CO" sz="1400" dirty="0">
                <a:solidFill>
                  <a:schemeClr val="bg1"/>
                </a:solidFill>
              </a:rPr>
              <a:t>Iham David Donado Gutiérrez</a:t>
            </a:r>
          </a:p>
          <a:p>
            <a:pPr algn="ctr"/>
            <a:r>
              <a:rPr lang="es-CO" sz="1400" dirty="0">
                <a:solidFill>
                  <a:schemeClr val="bg1"/>
                </a:solidFill>
              </a:rPr>
              <a:t>Wuil Rafael De L a Cruz Méndez</a:t>
            </a:r>
          </a:p>
          <a:p>
            <a:pPr algn="ctr"/>
            <a:r>
              <a:rPr lang="es-CO" sz="1400" dirty="0">
                <a:solidFill>
                  <a:schemeClr val="bg1"/>
                </a:solidFill>
              </a:rPr>
              <a:t> </a:t>
            </a:r>
          </a:p>
        </p:txBody>
      </p:sp>
      <p:sp>
        <p:nvSpPr>
          <p:cNvPr id="10" name="Rectángulo redondeado 9"/>
          <p:cNvSpPr/>
          <p:nvPr/>
        </p:nvSpPr>
        <p:spPr>
          <a:xfrm>
            <a:off x="3224593" y="3562711"/>
            <a:ext cx="2970925" cy="1966011"/>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s-ES" sz="1400" b="1" dirty="0">
              <a:solidFill>
                <a:schemeClr val="bg1"/>
              </a:solidFill>
            </a:endParaRPr>
          </a:p>
          <a:p>
            <a:pPr algn="ctr"/>
            <a:r>
              <a:rPr lang="es-ES" sz="1400" b="1" dirty="0">
                <a:solidFill>
                  <a:schemeClr val="bg1"/>
                </a:solidFill>
              </a:rPr>
              <a:t>Fase 2 :  Análisis Descriptivo</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Juan De La Cruz Montes </a:t>
            </a:r>
          </a:p>
          <a:p>
            <a:pPr algn="ctr"/>
            <a:r>
              <a:rPr lang="es-CO" sz="1400" dirty="0">
                <a:solidFill>
                  <a:schemeClr val="bg1"/>
                </a:solidFill>
              </a:rPr>
              <a:t>Jean Carlos Arevalo Cervera</a:t>
            </a:r>
          </a:p>
          <a:p>
            <a:pPr algn="ctr"/>
            <a:r>
              <a:rPr lang="es-CO" sz="1400" dirty="0">
                <a:solidFill>
                  <a:schemeClr val="bg1"/>
                </a:solidFill>
              </a:rPr>
              <a:t>Julián Ricardo Laverde Meza</a:t>
            </a:r>
          </a:p>
          <a:p>
            <a:pPr algn="ctr"/>
            <a:r>
              <a:rPr lang="es-CO" sz="1400" dirty="0">
                <a:solidFill>
                  <a:schemeClr val="bg1"/>
                </a:solidFill>
              </a:rPr>
              <a:t>Jean Pierr David Pulido Carrasquilla</a:t>
            </a:r>
          </a:p>
          <a:p>
            <a:pPr algn="ctr"/>
            <a:r>
              <a:rPr lang="es-CO" sz="1400" dirty="0">
                <a:solidFill>
                  <a:schemeClr val="bg1"/>
                </a:solidFill>
              </a:rPr>
              <a:t>Jesús Daniel De La Hoz Carranza</a:t>
            </a:r>
          </a:p>
          <a:p>
            <a:pPr algn="ctr"/>
            <a:endParaRPr lang="es-CO" sz="1400" dirty="0">
              <a:solidFill>
                <a:schemeClr val="bg1"/>
              </a:solidFill>
            </a:endParaRPr>
          </a:p>
          <a:p>
            <a:pPr algn="ctr"/>
            <a:endParaRPr lang="es-CO" sz="1400" dirty="0"/>
          </a:p>
        </p:txBody>
      </p:sp>
      <p:sp>
        <p:nvSpPr>
          <p:cNvPr id="11" name="Rectángulo redondeado 10"/>
          <p:cNvSpPr/>
          <p:nvPr/>
        </p:nvSpPr>
        <p:spPr>
          <a:xfrm>
            <a:off x="6385742" y="3577520"/>
            <a:ext cx="2669334" cy="1951202"/>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Fase 3 : Visualización De Datos </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Jons Sandoval Pérez</a:t>
            </a:r>
          </a:p>
          <a:p>
            <a:pPr algn="ctr"/>
            <a:r>
              <a:rPr lang="es-CO" sz="1400" dirty="0">
                <a:solidFill>
                  <a:schemeClr val="bg1"/>
                </a:solidFill>
              </a:rPr>
              <a:t>Brayan José Torres Arellano</a:t>
            </a:r>
          </a:p>
          <a:p>
            <a:pPr algn="ctr"/>
            <a:r>
              <a:rPr lang="es-CO" sz="1400" dirty="0">
                <a:solidFill>
                  <a:schemeClr val="bg1"/>
                </a:solidFill>
              </a:rPr>
              <a:t>Daniel José Reyes Betancourt</a:t>
            </a:r>
          </a:p>
          <a:p>
            <a:pPr algn="ctr"/>
            <a:r>
              <a:rPr lang="es-CO" sz="1400" dirty="0">
                <a:solidFill>
                  <a:schemeClr val="bg1"/>
                </a:solidFill>
              </a:rPr>
              <a:t>Luis Yerson Herrera Ruiz</a:t>
            </a:r>
          </a:p>
          <a:p>
            <a:pPr algn="ctr"/>
            <a:endParaRPr lang="es-CO" sz="1400" dirty="0">
              <a:solidFill>
                <a:schemeClr val="bg1"/>
              </a:solidFill>
            </a:endParaRPr>
          </a:p>
          <a:p>
            <a:pPr algn="ctr"/>
            <a:endParaRPr lang="es-CO" sz="1400" dirty="0">
              <a:solidFill>
                <a:schemeClr val="bg1"/>
              </a:solidFill>
            </a:endParaRPr>
          </a:p>
        </p:txBody>
      </p:sp>
      <p:sp>
        <p:nvSpPr>
          <p:cNvPr id="13" name="Rectángulo redondeado 12"/>
          <p:cNvSpPr/>
          <p:nvPr/>
        </p:nvSpPr>
        <p:spPr>
          <a:xfrm>
            <a:off x="9240226" y="3562711"/>
            <a:ext cx="2669334" cy="1951202"/>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Fase 4 :  Storytelling y Presentación de Hallazgos</a:t>
            </a:r>
          </a:p>
          <a:p>
            <a:pPr algn="ctr"/>
            <a:endParaRPr lang="es-ES" sz="1400" b="1" dirty="0">
              <a:solidFill>
                <a:schemeClr val="bg1"/>
              </a:solidFill>
            </a:endParaRPr>
          </a:p>
          <a:p>
            <a:pPr algn="ctr"/>
            <a:r>
              <a:rPr lang="es-CO" sz="1400" b="1" dirty="0">
                <a:solidFill>
                  <a:schemeClr val="bg1"/>
                </a:solidFill>
              </a:rPr>
              <a:t>Líder: </a:t>
            </a:r>
            <a:r>
              <a:rPr lang="es-CO" sz="1400" dirty="0">
                <a:solidFill>
                  <a:schemeClr val="bg1"/>
                </a:solidFill>
              </a:rPr>
              <a:t>Josh Carroll Solís</a:t>
            </a:r>
          </a:p>
          <a:p>
            <a:pPr algn="ctr"/>
            <a:r>
              <a:rPr lang="es-CO" sz="1400" dirty="0">
                <a:solidFill>
                  <a:schemeClr val="bg1"/>
                </a:solidFill>
              </a:rPr>
              <a:t>David Antonio Rivero León </a:t>
            </a:r>
          </a:p>
          <a:p>
            <a:pPr algn="ctr"/>
            <a:r>
              <a:rPr lang="es-CO" sz="1400" dirty="0">
                <a:solidFill>
                  <a:schemeClr val="bg1"/>
                </a:solidFill>
              </a:rPr>
              <a:t>Robinson Maza Velásquez</a:t>
            </a:r>
          </a:p>
          <a:p>
            <a:pPr algn="ctr"/>
            <a:r>
              <a:rPr lang="es-CO" sz="1400" dirty="0">
                <a:solidFill>
                  <a:schemeClr val="bg1"/>
                </a:solidFill>
              </a:rPr>
              <a:t>Luis Ángel Chinchilla Moreno</a:t>
            </a:r>
          </a:p>
          <a:p>
            <a:pPr algn="ctr"/>
            <a:endParaRPr lang="es-CO" sz="1400" dirty="0">
              <a:solidFill>
                <a:schemeClr val="bg1"/>
              </a:solidFill>
            </a:endParaRPr>
          </a:p>
        </p:txBody>
      </p:sp>
      <p:cxnSp>
        <p:nvCxnSpPr>
          <p:cNvPr id="17" name="Conector recto 16">
            <a:extLst>
              <a:ext uri="{FF2B5EF4-FFF2-40B4-BE49-F238E27FC236}">
                <a16:creationId xmlns:a16="http://schemas.microsoft.com/office/drawing/2014/main" id="{B8C7C29C-F40E-E8BF-B443-295161309D90}"/>
              </a:ext>
            </a:extLst>
          </p:cNvPr>
          <p:cNvCxnSpPr>
            <a:cxnSpLocks/>
            <a:stCxn id="5" idx="2"/>
          </p:cNvCxnSpPr>
          <p:nvPr/>
        </p:nvCxnSpPr>
        <p:spPr>
          <a:xfrm>
            <a:off x="6007282" y="2828629"/>
            <a:ext cx="0" cy="458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7390BBD6-B135-5E1F-39F7-38BF0E12367D}"/>
              </a:ext>
            </a:extLst>
          </p:cNvPr>
          <p:cNvCxnSpPr>
            <a:cxnSpLocks/>
          </p:cNvCxnSpPr>
          <p:nvPr/>
        </p:nvCxnSpPr>
        <p:spPr>
          <a:xfrm>
            <a:off x="1660926" y="3286664"/>
            <a:ext cx="8860799" cy="8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8C438242-3ECE-DD27-2EC5-677B0FACF1E5}"/>
              </a:ext>
            </a:extLst>
          </p:cNvPr>
          <p:cNvCxnSpPr>
            <a:cxnSpLocks/>
          </p:cNvCxnSpPr>
          <p:nvPr/>
        </p:nvCxnSpPr>
        <p:spPr>
          <a:xfrm flipH="1">
            <a:off x="1669563" y="3279259"/>
            <a:ext cx="1" cy="299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2BEC252-B611-2656-F793-08C118119567}"/>
              </a:ext>
            </a:extLst>
          </p:cNvPr>
          <p:cNvCxnSpPr>
            <a:cxnSpLocks/>
            <a:stCxn id="10" idx="0"/>
          </p:cNvCxnSpPr>
          <p:nvPr/>
        </p:nvCxnSpPr>
        <p:spPr>
          <a:xfrm flipV="1">
            <a:off x="4710056" y="3295289"/>
            <a:ext cx="0" cy="2674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2AA24015-2981-AE32-3016-4EDE598FF9DF}"/>
              </a:ext>
            </a:extLst>
          </p:cNvPr>
          <p:cNvCxnSpPr>
            <a:stCxn id="11" idx="0"/>
          </p:cNvCxnSpPr>
          <p:nvPr/>
        </p:nvCxnSpPr>
        <p:spPr>
          <a:xfrm flipV="1">
            <a:off x="7720409" y="3286664"/>
            <a:ext cx="0" cy="290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0AEB0F3-1A05-B080-346B-AFA68CC4E81C}"/>
              </a:ext>
            </a:extLst>
          </p:cNvPr>
          <p:cNvCxnSpPr>
            <a:cxnSpLocks/>
            <a:stCxn id="13" idx="0"/>
          </p:cNvCxnSpPr>
          <p:nvPr/>
        </p:nvCxnSpPr>
        <p:spPr>
          <a:xfrm flipH="1" flipV="1">
            <a:off x="10521725" y="3279260"/>
            <a:ext cx="53168" cy="283451"/>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ángulo redondeado 4">
            <a:extLst>
              <a:ext uri="{FF2B5EF4-FFF2-40B4-BE49-F238E27FC236}">
                <a16:creationId xmlns:a16="http://schemas.microsoft.com/office/drawing/2014/main" id="{D1860B54-2FF8-53F3-01E5-58F4AE59FE3B}"/>
              </a:ext>
            </a:extLst>
          </p:cNvPr>
          <p:cNvSpPr/>
          <p:nvPr/>
        </p:nvSpPr>
        <p:spPr>
          <a:xfrm>
            <a:off x="7849406" y="2023219"/>
            <a:ext cx="2781639" cy="805409"/>
          </a:xfrm>
          <a:prstGeom prst="roundRect">
            <a:avLst/>
          </a:prstGeom>
          <a:solidFill>
            <a:schemeClr val="accent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s-ES" sz="1400" b="1" dirty="0">
                <a:solidFill>
                  <a:schemeClr val="bg1"/>
                </a:solidFill>
              </a:rPr>
              <a:t>Instructor:</a:t>
            </a:r>
          </a:p>
          <a:p>
            <a:pPr algn="ctr"/>
            <a:r>
              <a:rPr lang="es-CO" sz="1400" dirty="0">
                <a:solidFill>
                  <a:schemeClr val="bg1"/>
                </a:solidFill>
              </a:rPr>
              <a:t>Roymer Antonio Romero Algarin</a:t>
            </a:r>
            <a:br>
              <a:rPr lang="es-CO" sz="1400" dirty="0">
                <a:solidFill>
                  <a:schemeClr val="bg1"/>
                </a:solidFill>
              </a:rPr>
            </a:br>
            <a:endParaRPr lang="es-CO" sz="1400" dirty="0">
              <a:solidFill>
                <a:schemeClr val="bg1"/>
              </a:solidFill>
            </a:endParaRPr>
          </a:p>
        </p:txBody>
      </p:sp>
    </p:spTree>
    <p:extLst>
      <p:ext uri="{BB962C8B-B14F-4D97-AF65-F5344CB8AC3E}">
        <p14:creationId xmlns:p14="http://schemas.microsoft.com/office/powerpoint/2010/main" val="1971142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68EBE67-193D-F4FD-3EFB-53181B6E4E4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489C4894-147A-6B59-B530-A5423D7CE183}"/>
              </a:ext>
            </a:extLst>
          </p:cNvPr>
          <p:cNvPicPr>
            <a:picLocks noChangeAspect="1"/>
          </p:cNvPicPr>
          <p:nvPr/>
        </p:nvPicPr>
        <p:blipFill>
          <a:blip r:embed="rId3"/>
          <a:stretch>
            <a:fillRect/>
          </a:stretch>
        </p:blipFill>
        <p:spPr>
          <a:xfrm>
            <a:off x="7957456" y="1254976"/>
            <a:ext cx="4234543" cy="5603024"/>
          </a:xfrm>
          <a:prstGeom prst="rect">
            <a:avLst/>
          </a:prstGeom>
        </p:spPr>
      </p:pic>
      <p:sp>
        <p:nvSpPr>
          <p:cNvPr id="3" name="Título 1">
            <a:extLst>
              <a:ext uri="{FF2B5EF4-FFF2-40B4-BE49-F238E27FC236}">
                <a16:creationId xmlns:a16="http://schemas.microsoft.com/office/drawing/2014/main" id="{97E5485B-FC9F-1D41-EC56-162D1EAD8E71}"/>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DDCA5C67-EF36-8678-BDF4-0B0E78F2E4D6}"/>
              </a:ext>
            </a:extLst>
          </p:cNvPr>
          <p:cNvSpPr txBox="1"/>
          <p:nvPr/>
        </p:nvSpPr>
        <p:spPr>
          <a:xfrm>
            <a:off x="389560" y="1501496"/>
            <a:ext cx="7339297" cy="5262979"/>
          </a:xfrm>
          <a:prstGeom prst="rect">
            <a:avLst/>
          </a:prstGeom>
          <a:noFill/>
        </p:spPr>
        <p:txBody>
          <a:bodyPr wrap="square">
            <a:spAutoFit/>
          </a:bodyPr>
          <a:lstStyle/>
          <a:p>
            <a:r>
              <a:rPr lang="es-ES" sz="2100" b="1" dirty="0">
                <a:latin typeface="Work Sans Light" pitchFamily="2" charset="0"/>
              </a:rPr>
              <a:t>Capítulo 2: Redes sociales, ¿culpables o inocentes?</a:t>
            </a:r>
          </a:p>
          <a:p>
            <a:endParaRPr lang="es-ES" sz="2100" dirty="0">
              <a:latin typeface="Work Sans Light" pitchFamily="2" charset="0"/>
            </a:endParaRPr>
          </a:p>
          <a:p>
            <a:r>
              <a:rPr lang="es-ES" sz="2100" b="1" dirty="0">
                <a:latin typeface="Work Sans Light" pitchFamily="2" charset="0"/>
              </a:rPr>
              <a:t>Luego miramos hacia las pantallas. ¿Más horas en redes significan menos productividad?</a:t>
            </a:r>
          </a:p>
          <a:p>
            <a:endParaRPr lang="es-ES" sz="2100" dirty="0">
              <a:latin typeface="Work Sans Light" pitchFamily="2" charset="0"/>
            </a:endParaRPr>
          </a:p>
          <a:p>
            <a:r>
              <a:rPr lang="es-ES" sz="2100" dirty="0">
                <a:latin typeface="Work Sans Light" pitchFamily="2" charset="0"/>
              </a:rPr>
              <a:t>La intuición decía que sí. </a:t>
            </a:r>
          </a:p>
          <a:p>
            <a:r>
              <a:rPr lang="es-ES" sz="2100" dirty="0">
                <a:latin typeface="Work Sans Light" pitchFamily="2" charset="0"/>
              </a:rPr>
              <a:t>Los datos, en cambio, contaron una historia distinta.</a:t>
            </a:r>
          </a:p>
          <a:p>
            <a:endParaRPr lang="es-ES" sz="2100" dirty="0">
              <a:latin typeface="Work Sans Light" pitchFamily="2" charset="0"/>
            </a:endParaRPr>
          </a:p>
          <a:p>
            <a:r>
              <a:rPr lang="es-ES" sz="2100" dirty="0">
                <a:latin typeface="Work Sans Light" pitchFamily="2" charset="0"/>
              </a:rPr>
              <a:t>Aunque quienes usan más redes sociales tienden a tener una productividad levemente menor (4.94 vs. 4.97), la diferencia es mínima.</a:t>
            </a:r>
          </a:p>
          <a:p>
            <a:endParaRPr lang="es-ES" sz="2100" dirty="0">
              <a:latin typeface="Work Sans Light" pitchFamily="2" charset="0"/>
            </a:endParaRPr>
          </a:p>
          <a:p>
            <a:r>
              <a:rPr lang="es-ES" sz="2100" dirty="0">
                <a:latin typeface="Work Sans Light" pitchFamily="2" charset="0"/>
              </a:rPr>
              <a:t>Los gráficos mostraron una dispersión caótica, sin una tendencia clara. </a:t>
            </a:r>
            <a:r>
              <a:rPr lang="es-ES" sz="2100" b="1" dirty="0">
                <a:latin typeface="Work Sans Light" pitchFamily="2" charset="0"/>
              </a:rPr>
              <a:t>Al final,</a:t>
            </a:r>
            <a:r>
              <a:rPr lang="es-ES" sz="2100" dirty="0">
                <a:latin typeface="Work Sans Light" pitchFamily="2" charset="0"/>
              </a:rPr>
              <a:t> el tiempo en redes no es el villano principal, sino un personaje secundario en la trama de la productividad.</a:t>
            </a:r>
            <a:endParaRPr lang="es-CO" sz="2100" dirty="0">
              <a:latin typeface="Work Sans Light" pitchFamily="2" charset="0"/>
            </a:endParaRPr>
          </a:p>
        </p:txBody>
      </p:sp>
      <p:sp>
        <p:nvSpPr>
          <p:cNvPr id="11" name="CuadroTexto 10">
            <a:extLst>
              <a:ext uri="{FF2B5EF4-FFF2-40B4-BE49-F238E27FC236}">
                <a16:creationId xmlns:a16="http://schemas.microsoft.com/office/drawing/2014/main" id="{9A9A08A1-01A8-2577-AB69-8752B2078AA8}"/>
              </a:ext>
            </a:extLst>
          </p:cNvPr>
          <p:cNvSpPr txBox="1"/>
          <p:nvPr/>
        </p:nvSpPr>
        <p:spPr>
          <a:xfrm>
            <a:off x="7957456" y="6688723"/>
            <a:ext cx="6096000" cy="153888"/>
          </a:xfrm>
          <a:prstGeom prst="rect">
            <a:avLst/>
          </a:prstGeom>
          <a:noFill/>
        </p:spPr>
        <p:txBody>
          <a:bodyPr wrap="square">
            <a:spAutoFit/>
          </a:bodyPr>
          <a:lstStyle/>
          <a:p>
            <a:r>
              <a:rPr lang="es-CO" sz="400" dirty="0"/>
              <a:t>https://e01-phantom-expansion.uecdn.es/2bf5d04cddf989f55041cd0c2a66381e/crop/108x0/2013x1270/resize/1200/f/webp/assets/multimedia/imagenes/2024/10/25/17298693164012.jpg</a:t>
            </a:r>
          </a:p>
        </p:txBody>
      </p:sp>
    </p:spTree>
    <p:extLst>
      <p:ext uri="{BB962C8B-B14F-4D97-AF65-F5344CB8AC3E}">
        <p14:creationId xmlns:p14="http://schemas.microsoft.com/office/powerpoint/2010/main" val="2826589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16D5D7F-6BBD-50B2-93A8-0CE8ACAA144A}"/>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524F8EA7-2E3B-1EC6-B91F-FFDABD133EBF}"/>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606ACFDC-E5EC-2EE5-755C-A8652166436E}"/>
              </a:ext>
            </a:extLst>
          </p:cNvPr>
          <p:cNvSpPr txBox="1"/>
          <p:nvPr/>
        </p:nvSpPr>
        <p:spPr>
          <a:xfrm>
            <a:off x="456236" y="1358621"/>
            <a:ext cx="7218193" cy="5262979"/>
          </a:xfrm>
          <a:prstGeom prst="rect">
            <a:avLst/>
          </a:prstGeom>
          <a:noFill/>
        </p:spPr>
        <p:txBody>
          <a:bodyPr wrap="square">
            <a:spAutoFit/>
          </a:bodyPr>
          <a:lstStyle/>
          <a:p>
            <a:r>
              <a:rPr lang="es-ES" sz="2100" b="1" dirty="0">
                <a:latin typeface="Work Sans Light" pitchFamily="2" charset="0"/>
              </a:rPr>
              <a:t>Capítulo 3: Entre sueños y estrés</a:t>
            </a:r>
          </a:p>
          <a:p>
            <a:endParaRPr lang="es-ES" sz="2100" b="1" dirty="0">
              <a:latin typeface="Work Sans Light" pitchFamily="2" charset="0"/>
            </a:endParaRPr>
          </a:p>
          <a:p>
            <a:r>
              <a:rPr lang="es-ES" sz="2100" b="1" dirty="0">
                <a:latin typeface="Work Sans Light" pitchFamily="2" charset="0"/>
              </a:rPr>
              <a:t>También exploramos el equilibrio entre cuerpo y mente:¿Duermes poco? ¿Estás estresado? ¿Te afecta eso en el trabajo?</a:t>
            </a:r>
          </a:p>
          <a:p>
            <a:endParaRPr lang="es-ES" sz="2100" dirty="0">
              <a:latin typeface="Work Sans Light" pitchFamily="2" charset="0"/>
            </a:endParaRPr>
          </a:p>
          <a:p>
            <a:r>
              <a:rPr lang="es-ES" sz="2100" dirty="0">
                <a:latin typeface="Work Sans Light" pitchFamily="2" charset="0"/>
              </a:rPr>
              <a:t>Los datos fueron tajantes: ni el sueño ni el estrés alteraron significativamente la productividad ni el agotamiento laboral.</a:t>
            </a:r>
          </a:p>
          <a:p>
            <a:endParaRPr lang="es-ES" sz="2100" dirty="0">
              <a:latin typeface="Work Sans Light" pitchFamily="2" charset="0"/>
            </a:endParaRPr>
          </a:p>
          <a:p>
            <a:r>
              <a:rPr lang="es-ES" sz="2100" dirty="0">
                <a:latin typeface="Work Sans Light" pitchFamily="2" charset="0"/>
              </a:rPr>
              <a:t>Quienes dormían más no rendían mucho mejor, y quienes decían estar más estresados no se agotaban más.</a:t>
            </a:r>
          </a:p>
          <a:p>
            <a:endParaRPr lang="es-ES" sz="2100" dirty="0">
              <a:latin typeface="Work Sans Light" pitchFamily="2" charset="0"/>
            </a:endParaRPr>
          </a:p>
          <a:p>
            <a:r>
              <a:rPr lang="es-ES" sz="2100" dirty="0">
                <a:latin typeface="Work Sans Light" pitchFamily="2" charset="0"/>
              </a:rPr>
              <a:t>Pareciera que la mayoría ha aprendido a mantener un equilibrio estable, sin importar las tormentas externas.</a:t>
            </a:r>
            <a:endParaRPr lang="es-CO" sz="2100" dirty="0">
              <a:latin typeface="Work Sans Light" pitchFamily="2" charset="0"/>
            </a:endParaRPr>
          </a:p>
        </p:txBody>
      </p:sp>
      <p:pic>
        <p:nvPicPr>
          <p:cNvPr id="2" name="Imagen 1">
            <a:extLst>
              <a:ext uri="{FF2B5EF4-FFF2-40B4-BE49-F238E27FC236}">
                <a16:creationId xmlns:a16="http://schemas.microsoft.com/office/drawing/2014/main" id="{18D47749-6EF5-4EF6-E3B3-8872666F6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676" y="1572795"/>
            <a:ext cx="5452737" cy="4868515"/>
          </a:xfrm>
          <a:prstGeom prst="rect">
            <a:avLst/>
          </a:prstGeom>
        </p:spPr>
      </p:pic>
      <p:sp>
        <p:nvSpPr>
          <p:cNvPr id="6" name="CuadroTexto 5">
            <a:extLst>
              <a:ext uri="{FF2B5EF4-FFF2-40B4-BE49-F238E27FC236}">
                <a16:creationId xmlns:a16="http://schemas.microsoft.com/office/drawing/2014/main" id="{438547BB-9C7F-6055-B996-1DDF2575B4FF}"/>
              </a:ext>
            </a:extLst>
          </p:cNvPr>
          <p:cNvSpPr txBox="1"/>
          <p:nvPr/>
        </p:nvSpPr>
        <p:spPr>
          <a:xfrm>
            <a:off x="8811986" y="6077635"/>
            <a:ext cx="6498770" cy="169277"/>
          </a:xfrm>
          <a:prstGeom prst="rect">
            <a:avLst/>
          </a:prstGeom>
          <a:noFill/>
        </p:spPr>
        <p:txBody>
          <a:bodyPr wrap="square">
            <a:spAutoFit/>
          </a:bodyPr>
          <a:lstStyle/>
          <a:p>
            <a:r>
              <a:rPr lang="es-CO" sz="500" dirty="0"/>
              <a:t>https://www.manabiba-s.com/wp-content/uploads/2022/05/nebusoku.png</a:t>
            </a:r>
          </a:p>
        </p:txBody>
      </p:sp>
    </p:spTree>
    <p:extLst>
      <p:ext uri="{BB962C8B-B14F-4D97-AF65-F5344CB8AC3E}">
        <p14:creationId xmlns:p14="http://schemas.microsoft.com/office/powerpoint/2010/main" val="212179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627232D-F85B-9740-F324-96B87A317F67}"/>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4672CE3C-C4D0-4BED-40C1-0F7E66CF7C2A}"/>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E85876F1-D0B4-EB9B-A5D1-EC5B79A08735}"/>
              </a:ext>
            </a:extLst>
          </p:cNvPr>
          <p:cNvSpPr txBox="1"/>
          <p:nvPr/>
        </p:nvSpPr>
        <p:spPr>
          <a:xfrm>
            <a:off x="456236" y="1653896"/>
            <a:ext cx="7563814" cy="4616648"/>
          </a:xfrm>
          <a:prstGeom prst="rect">
            <a:avLst/>
          </a:prstGeom>
          <a:noFill/>
        </p:spPr>
        <p:txBody>
          <a:bodyPr wrap="square">
            <a:spAutoFit/>
          </a:bodyPr>
          <a:lstStyle/>
          <a:p>
            <a:r>
              <a:rPr lang="es-ES" sz="2100" b="1" dirty="0">
                <a:latin typeface="Work Sans Light" pitchFamily="2" charset="0"/>
              </a:rPr>
              <a:t>Capítulo 4: Género, café y profesión</a:t>
            </a:r>
          </a:p>
          <a:p>
            <a:endParaRPr lang="es-ES" sz="2100" b="1" dirty="0">
              <a:latin typeface="Work Sans Light" pitchFamily="2" charset="0"/>
            </a:endParaRPr>
          </a:p>
          <a:p>
            <a:r>
              <a:rPr lang="es-ES" sz="2100" b="1" dirty="0">
                <a:latin typeface="Work Sans Light" pitchFamily="2" charset="0"/>
              </a:rPr>
              <a:t>¿Y si el secreto estaba en las diferencias entre personas?</a:t>
            </a:r>
          </a:p>
          <a:p>
            <a:endParaRPr lang="es-ES" sz="2100" b="1" dirty="0">
              <a:latin typeface="Work Sans Light" pitchFamily="2" charset="0"/>
            </a:endParaRPr>
          </a:p>
          <a:p>
            <a:r>
              <a:rPr lang="es-ES" sz="2100" dirty="0">
                <a:latin typeface="Work Sans Light" pitchFamily="2" charset="0"/>
              </a:rPr>
              <a:t>Ni el género, ni el tipo de trabajo marcaban una brecha real.</a:t>
            </a:r>
          </a:p>
          <a:p>
            <a:endParaRPr lang="es-ES" sz="2100" dirty="0">
              <a:latin typeface="Work Sans Light" pitchFamily="2" charset="0"/>
            </a:endParaRPr>
          </a:p>
          <a:p>
            <a:r>
              <a:rPr lang="es-ES" sz="2100" dirty="0">
                <a:latin typeface="Work Sans Light" pitchFamily="2" charset="0"/>
              </a:rPr>
              <a:t>La productividad y el agotamiento fueron uniformes en todos los grupos.</a:t>
            </a:r>
          </a:p>
          <a:p>
            <a:endParaRPr lang="es-ES" sz="2100" dirty="0">
              <a:latin typeface="Work Sans Light" pitchFamily="2" charset="0"/>
            </a:endParaRPr>
          </a:p>
          <a:p>
            <a:r>
              <a:rPr lang="es-ES" sz="2100" b="1" dirty="0">
                <a:latin typeface="Work Sans Light" pitchFamily="2" charset="0"/>
              </a:rPr>
              <a:t>Lo único constante </a:t>
            </a:r>
            <a:r>
              <a:rPr lang="es-ES" sz="2100" dirty="0">
                <a:latin typeface="Work Sans Light" pitchFamily="2" charset="0"/>
              </a:rPr>
              <a:t>era la taza de café, fiel compañera diaria: 2 por persona, cada día, como si el café fuese el punto de encuentro universal entre los que trabajan y los que sueñan.</a:t>
            </a:r>
            <a:endParaRPr lang="es-CO" sz="2100" dirty="0">
              <a:latin typeface="Work Sans Light" pitchFamily="2" charset="0"/>
            </a:endParaRPr>
          </a:p>
        </p:txBody>
      </p:sp>
      <p:pic>
        <p:nvPicPr>
          <p:cNvPr id="4" name="Imagen 3">
            <a:extLst>
              <a:ext uri="{FF2B5EF4-FFF2-40B4-BE49-F238E27FC236}">
                <a16:creationId xmlns:a16="http://schemas.microsoft.com/office/drawing/2014/main" id="{8B4B64DF-7170-AD55-7B54-C65A32DEA133}"/>
              </a:ext>
            </a:extLst>
          </p:cNvPr>
          <p:cNvPicPr>
            <a:picLocks noChangeAspect="1"/>
          </p:cNvPicPr>
          <p:nvPr/>
        </p:nvPicPr>
        <p:blipFill>
          <a:blip r:embed="rId3"/>
          <a:stretch>
            <a:fillRect/>
          </a:stretch>
        </p:blipFill>
        <p:spPr>
          <a:xfrm>
            <a:off x="8753049" y="1266825"/>
            <a:ext cx="3438951" cy="5619750"/>
          </a:xfrm>
          <a:prstGeom prst="rect">
            <a:avLst/>
          </a:prstGeom>
        </p:spPr>
      </p:pic>
      <p:sp>
        <p:nvSpPr>
          <p:cNvPr id="7" name="CuadroTexto 6">
            <a:extLst>
              <a:ext uri="{FF2B5EF4-FFF2-40B4-BE49-F238E27FC236}">
                <a16:creationId xmlns:a16="http://schemas.microsoft.com/office/drawing/2014/main" id="{CAEF8A4C-39BB-C743-DF23-EB47368ABE1A}"/>
              </a:ext>
            </a:extLst>
          </p:cNvPr>
          <p:cNvSpPr txBox="1"/>
          <p:nvPr/>
        </p:nvSpPr>
        <p:spPr>
          <a:xfrm>
            <a:off x="8496300" y="6688723"/>
            <a:ext cx="6096000" cy="169277"/>
          </a:xfrm>
          <a:prstGeom prst="rect">
            <a:avLst/>
          </a:prstGeom>
          <a:noFill/>
        </p:spPr>
        <p:txBody>
          <a:bodyPr wrap="square">
            <a:spAutoFit/>
          </a:bodyPr>
          <a:lstStyle/>
          <a:p>
            <a:r>
              <a:rPr lang="es-CO" sz="500" dirty="0"/>
              <a:t>https://es.vecteezy.com/arte-vectorial/17391809-secretaria-con-traje-que-lleva-tazas-de-cafe-en-un-vector-de-bandeja-ilustracion-aislada</a:t>
            </a:r>
          </a:p>
        </p:txBody>
      </p:sp>
    </p:spTree>
    <p:extLst>
      <p:ext uri="{BB962C8B-B14F-4D97-AF65-F5344CB8AC3E}">
        <p14:creationId xmlns:p14="http://schemas.microsoft.com/office/powerpoint/2010/main" val="3535959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E149B5C-5B8C-C200-A44D-7E7F1DA63287}"/>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8FEE7CC7-3633-6995-81C5-244688B7BDE6}"/>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Fase de Comunicación: Storytelling</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6AB1EDB6-9F41-7534-414C-F19C6025C17A}"/>
              </a:ext>
            </a:extLst>
          </p:cNvPr>
          <p:cNvSpPr txBox="1"/>
          <p:nvPr/>
        </p:nvSpPr>
        <p:spPr>
          <a:xfrm>
            <a:off x="456237" y="1606271"/>
            <a:ext cx="7925764" cy="4939814"/>
          </a:xfrm>
          <a:prstGeom prst="rect">
            <a:avLst/>
          </a:prstGeom>
          <a:noFill/>
        </p:spPr>
        <p:txBody>
          <a:bodyPr wrap="square">
            <a:spAutoFit/>
          </a:bodyPr>
          <a:lstStyle/>
          <a:p>
            <a:r>
              <a:rPr lang="es-ES" sz="2100" b="1" dirty="0">
                <a:latin typeface="Work Sans Light" pitchFamily="2" charset="0"/>
              </a:rPr>
              <a:t>Epílogo: Una historia de equilibrio</a:t>
            </a:r>
          </a:p>
          <a:p>
            <a:endParaRPr lang="es-ES" sz="2100" b="1" dirty="0">
              <a:latin typeface="Work Sans Light" pitchFamily="2" charset="0"/>
            </a:endParaRPr>
          </a:p>
          <a:p>
            <a:r>
              <a:rPr lang="es-ES" sz="2100" b="1" dirty="0">
                <a:latin typeface="Work Sans Light" pitchFamily="2" charset="0"/>
              </a:rPr>
              <a:t>En un mundo que vive conectado, descubrimos que la productividad no depende de cuántas horas pasas en redes, sino de cómo equilibras tus hábitos.</a:t>
            </a:r>
          </a:p>
          <a:p>
            <a:endParaRPr lang="es-ES" sz="2100" dirty="0">
              <a:latin typeface="Work Sans Light" pitchFamily="2" charset="0"/>
            </a:endParaRPr>
          </a:p>
          <a:p>
            <a:r>
              <a:rPr lang="es-ES" sz="2100" dirty="0">
                <a:latin typeface="Work Sans Light" pitchFamily="2" charset="0"/>
              </a:rPr>
              <a:t>Las diferencias son mínimas, los patrones se repiten y, al final, todos compartimos la misma lucha silenciosa entre foco y distracción.</a:t>
            </a:r>
          </a:p>
          <a:p>
            <a:endParaRPr lang="es-ES" sz="2100" dirty="0">
              <a:latin typeface="Work Sans Light" pitchFamily="2" charset="0"/>
            </a:endParaRPr>
          </a:p>
          <a:p>
            <a:r>
              <a:rPr lang="es-ES" sz="2100" b="1" dirty="0">
                <a:latin typeface="Work Sans Light" pitchFamily="2" charset="0"/>
              </a:rPr>
              <a:t>La historia que cuentan los datos es simple pero poderosa:</a:t>
            </a:r>
          </a:p>
          <a:p>
            <a:pPr marL="342900" indent="-342900">
              <a:buFont typeface="Arial" panose="020B0604020202020204" pitchFamily="34" charset="0"/>
              <a:buChar char="•"/>
            </a:pPr>
            <a:r>
              <a:rPr lang="es-ES" sz="2100" dirty="0">
                <a:latin typeface="Work Sans Light" pitchFamily="2" charset="0"/>
              </a:rPr>
              <a:t>No somos tan improductivos como creemos, ni las redes tan culpables como pensamos.</a:t>
            </a:r>
          </a:p>
          <a:p>
            <a:pPr marL="342900" indent="-342900">
              <a:buFont typeface="Arial" panose="020B0604020202020204" pitchFamily="34" charset="0"/>
              <a:buChar char="•"/>
            </a:pPr>
            <a:r>
              <a:rPr lang="es-ES" sz="2100" dirty="0">
                <a:latin typeface="Work Sans Light" pitchFamily="2" charset="0"/>
              </a:rPr>
              <a:t>El verdadero reto no está en desconectarnos, sino en encontrar armonía en medio de la conexión.</a:t>
            </a:r>
            <a:endParaRPr lang="es-CO" sz="2100" dirty="0">
              <a:latin typeface="Work Sans Light" pitchFamily="2" charset="0"/>
            </a:endParaRPr>
          </a:p>
        </p:txBody>
      </p:sp>
      <p:pic>
        <p:nvPicPr>
          <p:cNvPr id="4" name="Imagen 3">
            <a:extLst>
              <a:ext uri="{FF2B5EF4-FFF2-40B4-BE49-F238E27FC236}">
                <a16:creationId xmlns:a16="http://schemas.microsoft.com/office/drawing/2014/main" id="{8BDB39AB-29DA-40C4-029E-91102234334D}"/>
              </a:ext>
            </a:extLst>
          </p:cNvPr>
          <p:cNvPicPr>
            <a:picLocks noChangeAspect="1"/>
          </p:cNvPicPr>
          <p:nvPr/>
        </p:nvPicPr>
        <p:blipFill>
          <a:blip r:embed="rId3"/>
          <a:stretch>
            <a:fillRect/>
          </a:stretch>
        </p:blipFill>
        <p:spPr>
          <a:xfrm>
            <a:off x="8556533" y="1262742"/>
            <a:ext cx="3635467" cy="5617029"/>
          </a:xfrm>
          <a:prstGeom prst="rect">
            <a:avLst/>
          </a:prstGeom>
        </p:spPr>
      </p:pic>
      <p:sp>
        <p:nvSpPr>
          <p:cNvPr id="7" name="CuadroTexto 6">
            <a:extLst>
              <a:ext uri="{FF2B5EF4-FFF2-40B4-BE49-F238E27FC236}">
                <a16:creationId xmlns:a16="http://schemas.microsoft.com/office/drawing/2014/main" id="{0448FAE1-7BB3-4D92-D714-8003474D4E98}"/>
              </a:ext>
            </a:extLst>
          </p:cNvPr>
          <p:cNvSpPr txBox="1"/>
          <p:nvPr/>
        </p:nvSpPr>
        <p:spPr>
          <a:xfrm>
            <a:off x="8556533" y="6688723"/>
            <a:ext cx="6096000" cy="169277"/>
          </a:xfrm>
          <a:prstGeom prst="rect">
            <a:avLst/>
          </a:prstGeom>
          <a:noFill/>
        </p:spPr>
        <p:txBody>
          <a:bodyPr wrap="square">
            <a:spAutoFit/>
          </a:bodyPr>
          <a:lstStyle/>
          <a:p>
            <a:r>
              <a:rPr lang="es-CO" sz="500" dirty="0"/>
              <a:t>https://impulso06.com/wp-content/uploads/2023/07/Como-dominar-las-habilidades-necesarias-para-triunfar-en-el-teletrabajo.png</a:t>
            </a:r>
          </a:p>
        </p:txBody>
      </p:sp>
    </p:spTree>
    <p:extLst>
      <p:ext uri="{BB962C8B-B14F-4D97-AF65-F5344CB8AC3E}">
        <p14:creationId xmlns:p14="http://schemas.microsoft.com/office/powerpoint/2010/main" val="3591825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4FA3BC3-8B2F-9578-700D-6C3F43D41851}"/>
            </a:ext>
          </a:extLst>
        </p:cNvPr>
        <p:cNvGrpSpPr/>
        <p:nvPr/>
      </p:nvGrpSpPr>
      <p:grpSpPr>
        <a:xfrm>
          <a:off x="0" y="0"/>
          <a:ext cx="0" cy="0"/>
          <a:chOff x="0" y="0"/>
          <a:chExt cx="0" cy="0"/>
        </a:xfrm>
      </p:grpSpPr>
      <p:sp>
        <p:nvSpPr>
          <p:cNvPr id="3" name="Título 1">
            <a:extLst>
              <a:ext uri="{FF2B5EF4-FFF2-40B4-BE49-F238E27FC236}">
                <a16:creationId xmlns:a16="http://schemas.microsoft.com/office/drawing/2014/main" id="{282D2BD9-FC81-3758-19C2-FD03B663B328}"/>
              </a:ext>
            </a:extLst>
          </p:cNvPr>
          <p:cNvSpPr txBox="1">
            <a:spLocks/>
          </p:cNvSpPr>
          <p:nvPr/>
        </p:nvSpPr>
        <p:spPr>
          <a:xfrm>
            <a:off x="456236" y="416690"/>
            <a:ext cx="9815809" cy="5278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rPr>
              <a:t>Repositorio GitHub</a:t>
            </a:r>
            <a:endParaRPr kumimoji="0" lang="es-CO" sz="32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haroni" panose="02010803020104030203" pitchFamily="2" charset="-79"/>
              <a:cs typeface="Aharoni" panose="02010803020104030203" pitchFamily="2" charset="-79"/>
            </a:endParaRPr>
          </a:p>
        </p:txBody>
      </p:sp>
      <p:sp>
        <p:nvSpPr>
          <p:cNvPr id="5" name="CuadroTexto 4">
            <a:extLst>
              <a:ext uri="{FF2B5EF4-FFF2-40B4-BE49-F238E27FC236}">
                <a16:creationId xmlns:a16="http://schemas.microsoft.com/office/drawing/2014/main" id="{29C21D5B-6C9C-C50C-A00A-F0CE7F806CC4}"/>
              </a:ext>
            </a:extLst>
          </p:cNvPr>
          <p:cNvSpPr txBox="1"/>
          <p:nvPr/>
        </p:nvSpPr>
        <p:spPr>
          <a:xfrm>
            <a:off x="456236" y="3245180"/>
            <a:ext cx="6695677" cy="830997"/>
          </a:xfrm>
          <a:prstGeom prst="rect">
            <a:avLst/>
          </a:prstGeom>
          <a:noFill/>
        </p:spPr>
        <p:txBody>
          <a:bodyPr wrap="square">
            <a:spAutoFit/>
          </a:bodyPr>
          <a:lstStyle/>
          <a:p>
            <a:r>
              <a:rPr lang="es-ES" sz="2400" b="1" dirty="0">
                <a:latin typeface="Work Sans Light" pitchFamily="2" charset="0"/>
              </a:rPr>
              <a:t>En el QR podrás visitar nuestro repositorio en  GitHub y descargar nuestro contenido.</a:t>
            </a:r>
            <a:endParaRPr lang="es-CO" sz="2400" dirty="0">
              <a:latin typeface="Work Sans Light" pitchFamily="2" charset="0"/>
            </a:endParaRPr>
          </a:p>
        </p:txBody>
      </p:sp>
      <p:pic>
        <p:nvPicPr>
          <p:cNvPr id="6" name="Imagen 5" descr="Código QR&#10;&#10;El contenido generado por IA puede ser incorrecto.">
            <a:extLst>
              <a:ext uri="{FF2B5EF4-FFF2-40B4-BE49-F238E27FC236}">
                <a16:creationId xmlns:a16="http://schemas.microsoft.com/office/drawing/2014/main" id="{FF37268B-C4EF-6FAB-6A98-2DD4BC7B0A17}"/>
              </a:ext>
            </a:extLst>
          </p:cNvPr>
          <p:cNvPicPr>
            <a:picLocks noChangeAspect="1"/>
          </p:cNvPicPr>
          <p:nvPr/>
        </p:nvPicPr>
        <p:blipFill>
          <a:blip r:embed="rId3"/>
          <a:stretch>
            <a:fillRect/>
          </a:stretch>
        </p:blipFill>
        <p:spPr>
          <a:xfrm>
            <a:off x="7151913" y="1599676"/>
            <a:ext cx="4953001" cy="4953001"/>
          </a:xfrm>
          <a:prstGeom prst="rect">
            <a:avLst/>
          </a:prstGeom>
        </p:spPr>
      </p:pic>
    </p:spTree>
    <p:extLst>
      <p:ext uri="{BB962C8B-B14F-4D97-AF65-F5344CB8AC3E}">
        <p14:creationId xmlns:p14="http://schemas.microsoft.com/office/powerpoint/2010/main" val="1659515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62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845B53B-4A62-7955-322C-5C7907587A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079E38-5F9B-A2DE-2C05-850056F35017}"/>
              </a:ext>
            </a:extLst>
          </p:cNvPr>
          <p:cNvSpPr txBox="1">
            <a:spLocks/>
          </p:cNvSpPr>
          <p:nvPr/>
        </p:nvSpPr>
        <p:spPr>
          <a:xfrm>
            <a:off x="439649" y="405731"/>
            <a:ext cx="3778668"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OBJETIVOS</a:t>
            </a:r>
          </a:p>
          <a:p>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11947D72-4529-BACC-8DCF-AF7F81209DDB}"/>
              </a:ext>
            </a:extLst>
          </p:cNvPr>
          <p:cNvSpPr txBox="1"/>
          <p:nvPr/>
        </p:nvSpPr>
        <p:spPr>
          <a:xfrm>
            <a:off x="1071879" y="1713998"/>
            <a:ext cx="10048242" cy="4832092"/>
          </a:xfrm>
          <a:prstGeom prst="rect">
            <a:avLst/>
          </a:prstGeom>
          <a:noFill/>
        </p:spPr>
        <p:txBody>
          <a:bodyPr wrap="square" rtlCol="0">
            <a:spAutoFit/>
          </a:bodyPr>
          <a:lstStyle/>
          <a:p>
            <a:r>
              <a:rPr lang="es-CO" sz="2200" b="1" dirty="0">
                <a:latin typeface="Work Sans Light Roman" pitchFamily="2" charset="77"/>
              </a:rPr>
              <a:t>OBJETIVO GENERAL:</a:t>
            </a:r>
            <a:br>
              <a:rPr lang="es-CO" sz="2200" dirty="0">
                <a:latin typeface="Work Sans Light Roman" pitchFamily="2" charset="77"/>
              </a:rPr>
            </a:br>
            <a:r>
              <a:rPr lang="es-CO" sz="2200" dirty="0">
                <a:latin typeface="Work Sans Light Roman" pitchFamily="2" charset="77"/>
              </a:rPr>
              <a:t>Realizar el proceso de Análisis de Datos y Análisis Exploratorio de Datos que permitan encontrar la posible correlación y el impacto que tienen los patrones de uso de las redes sociales sobre la productividad laboral, de acuerdo con el conjunto de datos y las herramientas seleccionadas.</a:t>
            </a:r>
          </a:p>
          <a:p>
            <a:endParaRPr lang="es-CO" sz="2200" dirty="0">
              <a:latin typeface="Work Sans Light Roman" pitchFamily="2" charset="77"/>
            </a:endParaRPr>
          </a:p>
          <a:p>
            <a:endParaRPr lang="es-CO" sz="2200" dirty="0">
              <a:latin typeface="Work Sans Light Roman" pitchFamily="2" charset="77"/>
            </a:endParaRPr>
          </a:p>
          <a:p>
            <a:r>
              <a:rPr lang="es-CO" sz="2200" b="1" dirty="0">
                <a:latin typeface="Work Sans Light Roman" pitchFamily="2" charset="77"/>
              </a:rPr>
              <a:t>OBJETIVOS ESPECÍFICOS:</a:t>
            </a:r>
          </a:p>
          <a:p>
            <a:r>
              <a:rPr lang="es-CO" sz="2200" dirty="0">
                <a:latin typeface="Work Sans Light Roman" pitchFamily="2" charset="77"/>
              </a:rPr>
              <a:t>• Realizar el proceso de Análisis de Datos utilizando herramientas de </a:t>
            </a:r>
            <a:r>
              <a:rPr lang="es-CO" sz="2200" dirty="0" err="1">
                <a:latin typeface="Work Sans Light Roman" pitchFamily="2" charset="77"/>
              </a:rPr>
              <a:t>Power</a:t>
            </a:r>
            <a:r>
              <a:rPr lang="es-CO" sz="2200" dirty="0">
                <a:latin typeface="Work Sans Light Roman" pitchFamily="2" charset="77"/>
              </a:rPr>
              <a:t> BI y librerías de Python para Análisis de Datos.</a:t>
            </a:r>
          </a:p>
          <a:p>
            <a:r>
              <a:rPr lang="es-CO" sz="2200" dirty="0">
                <a:latin typeface="Work Sans Light Roman" pitchFamily="2" charset="77"/>
              </a:rPr>
              <a:t>• Aplicar técnicas del Análisis Exploratorio de Datos para descubrir patrones, identificar anomalías y formar posibles hipótesis.</a:t>
            </a:r>
          </a:p>
          <a:p>
            <a:r>
              <a:rPr lang="es-CO" sz="2200" dirty="0">
                <a:latin typeface="Work Sans Light Roman" pitchFamily="2" charset="77"/>
              </a:rPr>
              <a:t>• Socializar los resultados del proceso de Análisis de Datos y el EDA.</a:t>
            </a:r>
            <a:endParaRPr lang="es-ES" sz="2200" dirty="0"/>
          </a:p>
          <a:p>
            <a:endParaRPr lang="es-ES" sz="2200" dirty="0">
              <a:latin typeface="Work Sans Light Roman" pitchFamily="2" charset="77"/>
            </a:endParaRPr>
          </a:p>
        </p:txBody>
      </p:sp>
    </p:spTree>
    <p:extLst>
      <p:ext uri="{BB962C8B-B14F-4D97-AF65-F5344CB8AC3E}">
        <p14:creationId xmlns:p14="http://schemas.microsoft.com/office/powerpoint/2010/main" val="206533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5A1E95E-6F4D-021F-BA7C-D799D04127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5A7018-9F0B-C116-F2A3-176EA2613B7A}"/>
              </a:ext>
            </a:extLst>
          </p:cNvPr>
          <p:cNvSpPr txBox="1">
            <a:spLocks/>
          </p:cNvSpPr>
          <p:nvPr/>
        </p:nvSpPr>
        <p:spPr>
          <a:xfrm>
            <a:off x="439648" y="405731"/>
            <a:ext cx="6675527"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RESULTADOS DE APRENDIZAJE</a:t>
            </a:r>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F02C9B04-BE38-001A-324C-287A6A7B8866}"/>
              </a:ext>
            </a:extLst>
          </p:cNvPr>
          <p:cNvSpPr txBox="1"/>
          <p:nvPr/>
        </p:nvSpPr>
        <p:spPr>
          <a:xfrm>
            <a:off x="857273" y="2835028"/>
            <a:ext cx="7101739" cy="1785104"/>
          </a:xfrm>
          <a:prstGeom prst="rect">
            <a:avLst/>
          </a:prstGeom>
          <a:noFill/>
        </p:spPr>
        <p:txBody>
          <a:bodyPr wrap="square" rtlCol="0">
            <a:spAutoFit/>
          </a:bodyPr>
          <a:lstStyle/>
          <a:p>
            <a:r>
              <a:rPr lang="es-ES" sz="2200" dirty="0">
                <a:latin typeface="Work Sans Light Roman" pitchFamily="2" charset="77"/>
              </a:rPr>
              <a:t>RA2. Realizar el proceso de limpieza de datos de acuerdo con la herramienta informática seleccionada.</a:t>
            </a:r>
          </a:p>
          <a:p>
            <a:endParaRPr lang="es-ES" sz="2200" dirty="0">
              <a:latin typeface="Work Sans Light Roman" pitchFamily="2" charset="77"/>
            </a:endParaRPr>
          </a:p>
          <a:p>
            <a:r>
              <a:rPr lang="es-ES" sz="2200" dirty="0">
                <a:latin typeface="Work Sans Light Roman" pitchFamily="2" charset="77"/>
              </a:rPr>
              <a:t>RA3. Validar la data de acuerdo con el proceso análisis de exploración de datos</a:t>
            </a:r>
          </a:p>
        </p:txBody>
      </p:sp>
      <p:sp>
        <p:nvSpPr>
          <p:cNvPr id="3" name="Freeform 3">
            <a:extLst>
              <a:ext uri="{FF2B5EF4-FFF2-40B4-BE49-F238E27FC236}">
                <a16:creationId xmlns:a16="http://schemas.microsoft.com/office/drawing/2014/main" id="{D6A6E804-1FED-B2CA-20BE-0564A889A32D}"/>
              </a:ext>
            </a:extLst>
          </p:cNvPr>
          <p:cNvSpPr/>
          <p:nvPr/>
        </p:nvSpPr>
        <p:spPr>
          <a:xfrm>
            <a:off x="8220267" y="2119756"/>
            <a:ext cx="3228394" cy="3405673"/>
          </a:xfrm>
          <a:custGeom>
            <a:avLst/>
            <a:gdLst/>
            <a:ahLst/>
            <a:cxnLst/>
            <a:rect l="l" t="t" r="r" b="b"/>
            <a:pathLst>
              <a:path w="4114800" h="4114800">
                <a:moveTo>
                  <a:pt x="0" y="0"/>
                </a:moveTo>
                <a:lnTo>
                  <a:pt x="4114801" y="0"/>
                </a:lnTo>
                <a:lnTo>
                  <a:pt x="411480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Tree>
    <p:extLst>
      <p:ext uri="{BB962C8B-B14F-4D97-AF65-F5344CB8AC3E}">
        <p14:creationId xmlns:p14="http://schemas.microsoft.com/office/powerpoint/2010/main" val="4217670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69F8D81-3093-25D2-3F81-F0397ACF00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7FE75C-132F-FCF2-7673-CD4555398A46}"/>
              </a:ext>
            </a:extLst>
          </p:cNvPr>
          <p:cNvSpPr txBox="1">
            <a:spLocks/>
          </p:cNvSpPr>
          <p:nvPr/>
        </p:nvSpPr>
        <p:spPr>
          <a:xfrm>
            <a:off x="439648" y="405731"/>
            <a:ext cx="82662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Herramientas</a:t>
            </a:r>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aphicFrame>
        <p:nvGraphicFramePr>
          <p:cNvPr id="3" name="Tabla 2">
            <a:extLst>
              <a:ext uri="{FF2B5EF4-FFF2-40B4-BE49-F238E27FC236}">
                <a16:creationId xmlns:a16="http://schemas.microsoft.com/office/drawing/2014/main" id="{F37B2A25-0A61-99BC-5C48-BE91DBF8E7A8}"/>
              </a:ext>
            </a:extLst>
          </p:cNvPr>
          <p:cNvGraphicFramePr>
            <a:graphicFrameLocks noGrp="1"/>
          </p:cNvGraphicFramePr>
          <p:nvPr>
            <p:extLst>
              <p:ext uri="{D42A27DB-BD31-4B8C-83A1-F6EECF244321}">
                <p14:modId xmlns:p14="http://schemas.microsoft.com/office/powerpoint/2010/main" val="819707207"/>
              </p:ext>
            </p:extLst>
          </p:nvPr>
        </p:nvGraphicFramePr>
        <p:xfrm>
          <a:off x="704980" y="1884783"/>
          <a:ext cx="9138816" cy="3657600"/>
        </p:xfrm>
        <a:graphic>
          <a:graphicData uri="http://schemas.openxmlformats.org/drawingml/2006/table">
            <a:tbl>
              <a:tblPr firstRow="1" bandRow="1">
                <a:tableStyleId>{5940675A-B579-460E-94D1-54222C63F5DA}</a:tableStyleId>
              </a:tblPr>
              <a:tblGrid>
                <a:gridCol w="1275739">
                  <a:extLst>
                    <a:ext uri="{9D8B030D-6E8A-4147-A177-3AD203B41FA5}">
                      <a16:colId xmlns:a16="http://schemas.microsoft.com/office/drawing/2014/main" val="4061220902"/>
                    </a:ext>
                  </a:extLst>
                </a:gridCol>
                <a:gridCol w="7863077">
                  <a:extLst>
                    <a:ext uri="{9D8B030D-6E8A-4147-A177-3AD203B41FA5}">
                      <a16:colId xmlns:a16="http://schemas.microsoft.com/office/drawing/2014/main" val="3444400842"/>
                    </a:ext>
                  </a:extLst>
                </a:gridCol>
              </a:tblGrid>
              <a:tr h="626500">
                <a:tc>
                  <a:txBody>
                    <a:bodyPr/>
                    <a:lstStyle/>
                    <a:p>
                      <a:endParaRPr lang="es-ES" dirty="0"/>
                    </a:p>
                    <a:p>
                      <a:endParaRPr lang="es-CO" dirty="0"/>
                    </a:p>
                    <a:p>
                      <a:endParaRPr lang="es-CO"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200" b="0" dirty="0" err="1">
                          <a:latin typeface="Work Sans Light Roman"/>
                        </a:rPr>
                        <a:t>Power</a:t>
                      </a:r>
                      <a:r>
                        <a:rPr lang="es-ES" sz="2200" b="0" dirty="0">
                          <a:latin typeface="Work Sans Light Roman"/>
                        </a:rPr>
                        <a:t> BI (</a:t>
                      </a:r>
                      <a:r>
                        <a:rPr lang="es-ES" sz="2200" b="0" dirty="0" err="1">
                          <a:latin typeface="Work Sans Light Roman"/>
                        </a:rPr>
                        <a:t>Power</a:t>
                      </a:r>
                      <a:r>
                        <a:rPr lang="es-ES" sz="2200" b="0" dirty="0">
                          <a:latin typeface="Work Sans Light Roman"/>
                        </a:rPr>
                        <a:t> </a:t>
                      </a:r>
                      <a:r>
                        <a:rPr lang="es-ES" sz="2200" b="0" dirty="0" err="1">
                          <a:latin typeface="Work Sans Light Roman"/>
                        </a:rPr>
                        <a:t>Pivot</a:t>
                      </a:r>
                      <a:r>
                        <a:rPr lang="es-ES" sz="2200" b="0" dirty="0">
                          <a:latin typeface="Work Sans Light Roman"/>
                        </a:rPr>
                        <a:t>, </a:t>
                      </a:r>
                      <a:r>
                        <a:rPr lang="es-ES" sz="2200" b="0" dirty="0" err="1">
                          <a:latin typeface="Work Sans Light Roman"/>
                        </a:rPr>
                        <a:t>Power</a:t>
                      </a:r>
                      <a:r>
                        <a:rPr lang="es-ES" sz="2200" b="0" dirty="0">
                          <a:latin typeface="Work Sans Light Roman"/>
                        </a:rPr>
                        <a:t> </a:t>
                      </a:r>
                      <a:r>
                        <a:rPr lang="es-ES" sz="2200" b="0" dirty="0" err="1">
                          <a:latin typeface="Work Sans Light Roman"/>
                        </a:rPr>
                        <a:t>Query</a:t>
                      </a:r>
                      <a:r>
                        <a:rPr lang="es-ES" sz="2200" b="0" dirty="0">
                          <a:latin typeface="Work Sans Light Roman"/>
                        </a:rPr>
                        <a:t>, </a:t>
                      </a:r>
                      <a:r>
                        <a:rPr lang="es-ES" sz="2200" b="0" dirty="0" err="1">
                          <a:latin typeface="Work Sans Light Roman"/>
                        </a:rPr>
                        <a:t>Power</a:t>
                      </a:r>
                      <a:r>
                        <a:rPr lang="es-ES" sz="2200" b="0" dirty="0">
                          <a:latin typeface="Work Sans Light Roman"/>
                        </a:rPr>
                        <a:t> </a:t>
                      </a:r>
                      <a:r>
                        <a:rPr lang="es-ES" sz="2200" b="0" dirty="0" err="1">
                          <a:latin typeface="Work Sans Light Roman"/>
                        </a:rPr>
                        <a:t>Service</a:t>
                      </a:r>
                      <a:r>
                        <a:rPr lang="es-ES" sz="2200" b="0" dirty="0">
                          <a:latin typeface="Work Sans Light Roman"/>
                        </a:rPr>
                        <a:t>, Lenguaje DAX)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87402341"/>
                  </a:ext>
                </a:extLst>
              </a:tr>
              <a:tr h="408164">
                <a:tc>
                  <a:txBody>
                    <a:bodyPr/>
                    <a:lstStyle/>
                    <a:p>
                      <a:endParaRPr lang="es-ES" dirty="0"/>
                    </a:p>
                    <a:p>
                      <a:endParaRPr lang="es-CO" dirty="0"/>
                    </a:p>
                    <a:p>
                      <a:endParaRPr lang="es-CO"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CO" sz="2200" dirty="0">
                          <a:latin typeface="Work Sans Light Roman"/>
                        </a:rPr>
                        <a:t>Pandas, </a:t>
                      </a:r>
                      <a:r>
                        <a:rPr lang="es-CO" sz="2200" dirty="0" err="1">
                          <a:latin typeface="Work Sans Light Roman"/>
                        </a:rPr>
                        <a:t>Numpy</a:t>
                      </a:r>
                      <a:r>
                        <a:rPr lang="es-CO" sz="2200" dirty="0">
                          <a:latin typeface="Work Sans Light Roman"/>
                        </a:rPr>
                        <a:t>, </a:t>
                      </a:r>
                      <a:r>
                        <a:rPr lang="es-CO" sz="2200" dirty="0" err="1">
                          <a:latin typeface="Work Sans Light Roman"/>
                        </a:rPr>
                        <a:t>Matplotlib</a:t>
                      </a:r>
                      <a:r>
                        <a:rPr lang="es-CO" sz="2200" dirty="0">
                          <a:latin typeface="Work Sans Light Roman"/>
                        </a:rPr>
                        <a:t>, </a:t>
                      </a:r>
                      <a:r>
                        <a:rPr lang="es-CO" sz="2200" dirty="0" err="1">
                          <a:latin typeface="Work Sans Light Roman"/>
                        </a:rPr>
                        <a:t>Seaborn</a:t>
                      </a:r>
                      <a:r>
                        <a:rPr lang="es-CO" sz="2200" dirty="0">
                          <a:latin typeface="Work Sans Light Roman"/>
                        </a:rPr>
                        <a:t>, </a:t>
                      </a:r>
                      <a:r>
                        <a:rPr lang="es-CO" sz="2200" dirty="0" err="1">
                          <a:latin typeface="Work Sans Light Roman"/>
                        </a:rPr>
                        <a:t>Sklearn</a:t>
                      </a:r>
                      <a:endParaRPr lang="es-CO" sz="2200" dirty="0">
                        <a:latin typeface="Work Sans Light Roman"/>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68778215"/>
                  </a:ext>
                </a:extLst>
              </a:tr>
              <a:tr h="370840">
                <a:tc>
                  <a:txBody>
                    <a:bodyPr/>
                    <a:lstStyle/>
                    <a:p>
                      <a:endParaRPr lang="es-ES" dirty="0"/>
                    </a:p>
                    <a:p>
                      <a:endParaRPr lang="es-CO" dirty="0"/>
                    </a:p>
                    <a:p>
                      <a:endParaRPr lang="es-E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200" b="0" dirty="0">
                          <a:latin typeface="Work Sans Light Roman"/>
                        </a:rPr>
                        <a:t>Google </a:t>
                      </a:r>
                      <a:r>
                        <a:rPr lang="es-ES" sz="2200" b="0" dirty="0" err="1">
                          <a:latin typeface="Work Sans Light Roman"/>
                        </a:rPr>
                        <a:t>Colaboratory</a:t>
                      </a:r>
                      <a:endParaRPr lang="es-ES" sz="2200" b="0" dirty="0">
                        <a:latin typeface="Work Sans Light Roman"/>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27842289"/>
                  </a:ext>
                </a:extLst>
              </a:tr>
              <a:tr h="370840">
                <a:tc>
                  <a:txBody>
                    <a:bodyPr/>
                    <a:lstStyle/>
                    <a:p>
                      <a:endParaRPr lang="es-ES" dirty="0"/>
                    </a:p>
                    <a:p>
                      <a:endParaRPr lang="es-ES" dirty="0"/>
                    </a:p>
                    <a:p>
                      <a:endParaRPr lang="es-CO"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s-ES" sz="2200" b="0" dirty="0">
                          <a:latin typeface="Work Sans Light Roman"/>
                        </a:rPr>
                        <a:t>GitHub</a:t>
                      </a:r>
                      <a:endParaRPr lang="es-CO" sz="2200" dirty="0">
                        <a:latin typeface="Work Sans Light Roman"/>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15927445"/>
                  </a:ext>
                </a:extLst>
              </a:tr>
            </a:tbl>
          </a:graphicData>
        </a:graphic>
      </p:graphicFrame>
      <p:sp>
        <p:nvSpPr>
          <p:cNvPr id="4" name="Freeform 5">
            <a:extLst>
              <a:ext uri="{FF2B5EF4-FFF2-40B4-BE49-F238E27FC236}">
                <a16:creationId xmlns:a16="http://schemas.microsoft.com/office/drawing/2014/main" id="{BBB692ED-A79E-5CBC-182E-148633E6672A}"/>
              </a:ext>
            </a:extLst>
          </p:cNvPr>
          <p:cNvSpPr/>
          <p:nvPr/>
        </p:nvSpPr>
        <p:spPr>
          <a:xfrm>
            <a:off x="983859" y="2015413"/>
            <a:ext cx="826279" cy="676598"/>
          </a:xfrm>
          <a:custGeom>
            <a:avLst/>
            <a:gdLst/>
            <a:ahLst/>
            <a:cxnLst/>
            <a:rect l="l" t="t" r="r" b="b"/>
            <a:pathLst>
              <a:path w="897737" h="897737">
                <a:moveTo>
                  <a:pt x="0" y="0"/>
                </a:moveTo>
                <a:lnTo>
                  <a:pt x="897737" y="0"/>
                </a:lnTo>
                <a:lnTo>
                  <a:pt x="897737" y="897737"/>
                </a:lnTo>
                <a:lnTo>
                  <a:pt x="0" y="897737"/>
                </a:lnTo>
                <a:lnTo>
                  <a:pt x="0" y="0"/>
                </a:lnTo>
                <a:close/>
              </a:path>
            </a:pathLst>
          </a:custGeom>
          <a:blipFill>
            <a:blip r:embed="rId3"/>
            <a:stretch>
              <a:fillRect/>
            </a:stretch>
          </a:blipFill>
        </p:spPr>
        <p:txBody>
          <a:bodyPr/>
          <a:lstStyle/>
          <a:p>
            <a:endParaRPr lang="es-CO"/>
          </a:p>
        </p:txBody>
      </p:sp>
      <p:sp>
        <p:nvSpPr>
          <p:cNvPr id="6" name="Freeform 6">
            <a:extLst>
              <a:ext uri="{FF2B5EF4-FFF2-40B4-BE49-F238E27FC236}">
                <a16:creationId xmlns:a16="http://schemas.microsoft.com/office/drawing/2014/main" id="{0EE410F3-9E0A-E05B-4E84-276F2D97D5C7}"/>
              </a:ext>
            </a:extLst>
          </p:cNvPr>
          <p:cNvSpPr/>
          <p:nvPr/>
        </p:nvSpPr>
        <p:spPr>
          <a:xfrm>
            <a:off x="1073291" y="2927784"/>
            <a:ext cx="634211" cy="676598"/>
          </a:xfrm>
          <a:custGeom>
            <a:avLst/>
            <a:gdLst/>
            <a:ahLst/>
            <a:cxnLst/>
            <a:rect l="l" t="t" r="r" b="b"/>
            <a:pathLst>
              <a:path w="837727" h="837727">
                <a:moveTo>
                  <a:pt x="0" y="0"/>
                </a:moveTo>
                <a:lnTo>
                  <a:pt x="837727" y="0"/>
                </a:lnTo>
                <a:lnTo>
                  <a:pt x="837727" y="837727"/>
                </a:lnTo>
                <a:lnTo>
                  <a:pt x="0" y="837727"/>
                </a:lnTo>
                <a:lnTo>
                  <a:pt x="0" y="0"/>
                </a:lnTo>
                <a:close/>
              </a:path>
            </a:pathLst>
          </a:custGeom>
          <a:blipFill>
            <a:blip r:embed="rId4"/>
            <a:stretch>
              <a:fillRect/>
            </a:stretch>
          </a:blipFill>
        </p:spPr>
        <p:txBody>
          <a:bodyPr/>
          <a:lstStyle/>
          <a:p>
            <a:endParaRPr lang="es-CO"/>
          </a:p>
        </p:txBody>
      </p:sp>
      <p:sp>
        <p:nvSpPr>
          <p:cNvPr id="7" name="Freeform 7">
            <a:extLst>
              <a:ext uri="{FF2B5EF4-FFF2-40B4-BE49-F238E27FC236}">
                <a16:creationId xmlns:a16="http://schemas.microsoft.com/office/drawing/2014/main" id="{E5573B24-B49E-DC61-FA4C-562195BF5594}"/>
              </a:ext>
            </a:extLst>
          </p:cNvPr>
          <p:cNvSpPr/>
          <p:nvPr/>
        </p:nvSpPr>
        <p:spPr>
          <a:xfrm>
            <a:off x="909213" y="3716350"/>
            <a:ext cx="928917" cy="930376"/>
          </a:xfrm>
          <a:custGeom>
            <a:avLst/>
            <a:gdLst/>
            <a:ahLst/>
            <a:cxnLst/>
            <a:rect l="l" t="t" r="r" b="b"/>
            <a:pathLst>
              <a:path w="1272012" h="1281229">
                <a:moveTo>
                  <a:pt x="0" y="0"/>
                </a:moveTo>
                <a:lnTo>
                  <a:pt x="1272012" y="0"/>
                </a:lnTo>
                <a:lnTo>
                  <a:pt x="1272012" y="1281230"/>
                </a:lnTo>
                <a:lnTo>
                  <a:pt x="0" y="1281230"/>
                </a:lnTo>
                <a:lnTo>
                  <a:pt x="0" y="0"/>
                </a:lnTo>
                <a:close/>
              </a:path>
            </a:pathLst>
          </a:custGeom>
          <a:blipFill>
            <a:blip r:embed="rId5"/>
            <a:stretch>
              <a:fillRect/>
            </a:stretch>
          </a:blipFill>
        </p:spPr>
        <p:txBody>
          <a:bodyPr/>
          <a:lstStyle/>
          <a:p>
            <a:endParaRPr lang="es-CO"/>
          </a:p>
        </p:txBody>
      </p:sp>
      <p:sp>
        <p:nvSpPr>
          <p:cNvPr id="8" name="Freeform 8">
            <a:extLst>
              <a:ext uri="{FF2B5EF4-FFF2-40B4-BE49-F238E27FC236}">
                <a16:creationId xmlns:a16="http://schemas.microsoft.com/office/drawing/2014/main" id="{FC1DD7DC-6B3A-8630-7EBD-34D545F90DB3}"/>
              </a:ext>
            </a:extLst>
          </p:cNvPr>
          <p:cNvSpPr/>
          <p:nvPr/>
        </p:nvSpPr>
        <p:spPr>
          <a:xfrm>
            <a:off x="983859" y="4724076"/>
            <a:ext cx="760762" cy="775344"/>
          </a:xfrm>
          <a:custGeom>
            <a:avLst/>
            <a:gdLst/>
            <a:ahLst/>
            <a:cxnLst/>
            <a:rect l="l" t="t" r="r" b="b"/>
            <a:pathLst>
              <a:path w="887312" h="887312">
                <a:moveTo>
                  <a:pt x="0" y="0"/>
                </a:moveTo>
                <a:lnTo>
                  <a:pt x="887312" y="0"/>
                </a:lnTo>
                <a:lnTo>
                  <a:pt x="887312" y="887312"/>
                </a:lnTo>
                <a:lnTo>
                  <a:pt x="0" y="887312"/>
                </a:lnTo>
                <a:lnTo>
                  <a:pt x="0" y="0"/>
                </a:lnTo>
                <a:close/>
              </a:path>
            </a:pathLst>
          </a:custGeom>
          <a:blipFill>
            <a:blip r:embed="rId6"/>
            <a:stretch>
              <a:fillRect/>
            </a:stretch>
          </a:blipFill>
        </p:spPr>
        <p:txBody>
          <a:bodyPr/>
          <a:lstStyle/>
          <a:p>
            <a:endParaRPr lang="es-CO"/>
          </a:p>
        </p:txBody>
      </p:sp>
      <p:sp>
        <p:nvSpPr>
          <p:cNvPr id="9" name="Freeform 4">
            <a:extLst>
              <a:ext uri="{FF2B5EF4-FFF2-40B4-BE49-F238E27FC236}">
                <a16:creationId xmlns:a16="http://schemas.microsoft.com/office/drawing/2014/main" id="{C99C0796-401F-B862-FFC3-7A1392B64EE0}"/>
              </a:ext>
            </a:extLst>
          </p:cNvPr>
          <p:cNvSpPr/>
          <p:nvPr/>
        </p:nvSpPr>
        <p:spPr>
          <a:xfrm>
            <a:off x="7697756" y="3060440"/>
            <a:ext cx="3312367" cy="2988400"/>
          </a:xfrm>
          <a:custGeom>
            <a:avLst/>
            <a:gdLst/>
            <a:ahLst/>
            <a:cxnLst/>
            <a:rect l="l" t="t" r="r" b="b"/>
            <a:pathLst>
              <a:path w="6395245" h="6223650">
                <a:moveTo>
                  <a:pt x="0" y="0"/>
                </a:moveTo>
                <a:lnTo>
                  <a:pt x="6395245" y="0"/>
                </a:lnTo>
                <a:lnTo>
                  <a:pt x="6395245" y="6223649"/>
                </a:lnTo>
                <a:lnTo>
                  <a:pt x="0" y="6223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s-CO"/>
          </a:p>
        </p:txBody>
      </p:sp>
    </p:spTree>
    <p:extLst>
      <p:ext uri="{BB962C8B-B14F-4D97-AF65-F5344CB8AC3E}">
        <p14:creationId xmlns:p14="http://schemas.microsoft.com/office/powerpoint/2010/main" val="2931422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BFF3704-734B-46AF-F66E-805D95EE1D40}"/>
            </a:ext>
          </a:extLst>
        </p:cNvPr>
        <p:cNvGrpSpPr/>
        <p:nvPr/>
      </p:nvGrpSpPr>
      <p:grpSpPr>
        <a:xfrm>
          <a:off x="0" y="0"/>
          <a:ext cx="0" cy="0"/>
          <a:chOff x="0" y="0"/>
          <a:chExt cx="0" cy="0"/>
        </a:xfrm>
      </p:grpSpPr>
      <p:pic>
        <p:nvPicPr>
          <p:cNvPr id="6" name="Imagen 5">
            <a:extLst>
              <a:ext uri="{FF2B5EF4-FFF2-40B4-BE49-F238E27FC236}">
                <a16:creationId xmlns:a16="http://schemas.microsoft.com/office/drawing/2014/main" id="{77256B5B-05BB-3E50-6C6F-5286B1F6570E}"/>
              </a:ext>
            </a:extLst>
          </p:cNvPr>
          <p:cNvPicPr>
            <a:picLocks noChangeAspect="1"/>
          </p:cNvPicPr>
          <p:nvPr/>
        </p:nvPicPr>
        <p:blipFill>
          <a:blip r:embed="rId3"/>
          <a:stretch>
            <a:fillRect/>
          </a:stretch>
        </p:blipFill>
        <p:spPr>
          <a:xfrm>
            <a:off x="2150980" y="2694361"/>
            <a:ext cx="1638529" cy="666843"/>
          </a:xfrm>
          <a:prstGeom prst="rect">
            <a:avLst/>
          </a:prstGeom>
        </p:spPr>
      </p:pic>
      <p:sp>
        <p:nvSpPr>
          <p:cNvPr id="2" name="Título 1">
            <a:extLst>
              <a:ext uri="{FF2B5EF4-FFF2-40B4-BE49-F238E27FC236}">
                <a16:creationId xmlns:a16="http://schemas.microsoft.com/office/drawing/2014/main" id="{6D945BE4-D918-FB35-7FBD-73C9EA329879}"/>
              </a:ext>
            </a:extLst>
          </p:cNvPr>
          <p:cNvSpPr txBox="1">
            <a:spLocks/>
          </p:cNvSpPr>
          <p:nvPr/>
        </p:nvSpPr>
        <p:spPr>
          <a:xfrm>
            <a:off x="439648" y="405731"/>
            <a:ext cx="82662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Fase de Preparación y Limpieza de Datos</a:t>
            </a:r>
          </a:p>
          <a:p>
            <a:endParaRPr lang="es-CO" sz="3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CuadroTexto 3">
            <a:extLst>
              <a:ext uri="{FF2B5EF4-FFF2-40B4-BE49-F238E27FC236}">
                <a16:creationId xmlns:a16="http://schemas.microsoft.com/office/drawing/2014/main" id="{64213014-4976-B199-D5AB-1EE664FAC420}"/>
              </a:ext>
            </a:extLst>
          </p:cNvPr>
          <p:cNvSpPr txBox="1"/>
          <p:nvPr/>
        </p:nvSpPr>
        <p:spPr>
          <a:xfrm>
            <a:off x="353921" y="2143771"/>
            <a:ext cx="11533277" cy="4278094"/>
          </a:xfrm>
          <a:prstGeom prst="rect">
            <a:avLst/>
          </a:prstGeom>
          <a:noFill/>
          <a:ln>
            <a:noFill/>
          </a:ln>
        </p:spPr>
        <p:txBody>
          <a:bodyPr wrap="square" rtlCol="0">
            <a:spAutoFit/>
          </a:bodyPr>
          <a:lstStyle/>
          <a:p>
            <a:r>
              <a:rPr lang="es-ES" sz="2200" b="1" dirty="0" err="1">
                <a:latin typeface="Work Sans Light Roman" pitchFamily="2" charset="77"/>
              </a:rPr>
              <a:t>Dataset</a:t>
            </a:r>
            <a:r>
              <a:rPr lang="es-ES" sz="2200" b="1" dirty="0">
                <a:latin typeface="Work Sans Light Roman" pitchFamily="2" charset="77"/>
              </a:rPr>
              <a:t>: </a:t>
            </a:r>
            <a:r>
              <a:rPr lang="es-ES" sz="2200" dirty="0">
                <a:latin typeface="Work Sans Light Roman" pitchFamily="2" charset="77"/>
              </a:rPr>
              <a:t>Social Media vs </a:t>
            </a:r>
            <a:r>
              <a:rPr lang="es-ES" sz="2200" dirty="0" err="1">
                <a:latin typeface="Work Sans Light Roman" pitchFamily="2" charset="77"/>
              </a:rPr>
              <a:t>Productivity</a:t>
            </a:r>
            <a:r>
              <a:rPr lang="es-ES" sz="2200" dirty="0">
                <a:latin typeface="Work Sans Light Roman" pitchFamily="2" charset="77"/>
              </a:rPr>
              <a:t> - </a:t>
            </a:r>
            <a:r>
              <a:rPr lang="en-US" sz="2200" dirty="0">
                <a:latin typeface="Work Sans Light Roman" pitchFamily="2" charset="77"/>
              </a:rPr>
              <a:t>Impact of Social Media Usage on Individual Productivity</a:t>
            </a:r>
          </a:p>
          <a:p>
            <a:endParaRPr lang="es-ES" sz="2200" dirty="0">
              <a:latin typeface="Work Sans Light Roman" pitchFamily="2" charset="77"/>
            </a:endParaRPr>
          </a:p>
          <a:p>
            <a:r>
              <a:rPr lang="es-ES" sz="2200" b="1" dirty="0">
                <a:latin typeface="Work Sans Light Roman" pitchFamily="2" charset="77"/>
              </a:rPr>
              <a:t>Disponible en:</a:t>
            </a:r>
          </a:p>
          <a:p>
            <a:r>
              <a:rPr lang="es-ES" sz="2200" dirty="0">
                <a:latin typeface="Work Sans Light Roman" pitchFamily="2" charset="77"/>
                <a:hlinkClick r:id="rId4"/>
              </a:rPr>
              <a:t>https://www.kaggle.com/datasets/mahdimashayekhi/social-media-vs-productivity</a:t>
            </a:r>
            <a:endParaRPr lang="es-ES" sz="2200" dirty="0">
              <a:latin typeface="Work Sans Light Roman" pitchFamily="2" charset="77"/>
            </a:endParaRPr>
          </a:p>
          <a:p>
            <a:endParaRPr lang="es-ES" sz="2200" dirty="0">
              <a:latin typeface="Work Sans Light Roman" pitchFamily="2" charset="77"/>
            </a:endParaRPr>
          </a:p>
          <a:p>
            <a:r>
              <a:rPr lang="en-US" sz="2200" b="1" dirty="0" err="1">
                <a:latin typeface="Work Sans Light Roman" pitchFamily="2" charset="77"/>
              </a:rPr>
              <a:t>Detalle</a:t>
            </a:r>
            <a:r>
              <a:rPr lang="en-US" sz="2200" b="1" dirty="0">
                <a:latin typeface="Work Sans Light Roman" pitchFamily="2" charset="77"/>
              </a:rPr>
              <a:t>:</a:t>
            </a:r>
          </a:p>
          <a:p>
            <a:r>
              <a:rPr lang="en-US" sz="2000" dirty="0">
                <a:latin typeface="Work Sans Light Roman" pitchFamily="2" charset="77"/>
              </a:rPr>
              <a:t>About this file</a:t>
            </a:r>
          </a:p>
          <a:p>
            <a:r>
              <a:rPr lang="en-US" sz="2000" dirty="0">
                <a:latin typeface="Work Sans Light Roman" pitchFamily="2" charset="77"/>
              </a:rPr>
              <a:t>This CSV file contains 30,000 rows and 19 columns, simulating real-world behavioral data on individuals' social media usage and its impact on productivity and well-being.</a:t>
            </a:r>
          </a:p>
          <a:p>
            <a:pPr marL="342900" indent="-342900">
              <a:buFont typeface="Arial" panose="020B0604020202020204" pitchFamily="34" charset="0"/>
              <a:buChar char="•"/>
            </a:pPr>
            <a:r>
              <a:rPr lang="en-US" sz="2000" dirty="0">
                <a:latin typeface="Work Sans Light Roman" pitchFamily="2" charset="77"/>
              </a:rPr>
              <a:t>Includes missing values, outliers, and correlated features</a:t>
            </a:r>
          </a:p>
          <a:p>
            <a:pPr marL="342900" indent="-342900">
              <a:buFont typeface="Arial" panose="020B0604020202020204" pitchFamily="34" charset="0"/>
              <a:buChar char="•"/>
            </a:pPr>
            <a:r>
              <a:rPr lang="en-US" sz="2000" dirty="0">
                <a:latin typeface="Work Sans Light Roman" pitchFamily="2" charset="77"/>
              </a:rPr>
              <a:t>Ideal for data cleaning, feature engineering, and predictive modeling</a:t>
            </a:r>
          </a:p>
          <a:p>
            <a:pPr marL="342900" indent="-342900">
              <a:buFont typeface="Arial" panose="020B0604020202020204" pitchFamily="34" charset="0"/>
              <a:buChar char="•"/>
            </a:pPr>
            <a:r>
              <a:rPr lang="en-US" sz="2000" dirty="0">
                <a:latin typeface="Work Sans Light Roman" pitchFamily="2" charset="77"/>
              </a:rPr>
              <a:t>Covers a range of demographic, digital behavior, and mental health indicators</a:t>
            </a:r>
          </a:p>
          <a:p>
            <a:pPr marL="342900" indent="-342900">
              <a:buFont typeface="Arial" panose="020B0604020202020204" pitchFamily="34" charset="0"/>
              <a:buChar char="•"/>
            </a:pPr>
            <a:r>
              <a:rPr lang="en-US" sz="2000" dirty="0">
                <a:latin typeface="Work Sans Light Roman" pitchFamily="2" charset="77"/>
              </a:rPr>
              <a:t>Ready to be used for EDA, ML pipelines, or statistical research.</a:t>
            </a:r>
            <a:endParaRPr lang="es-ES" sz="2000" dirty="0">
              <a:latin typeface="Work Sans Light Roman" pitchFamily="2" charset="77"/>
            </a:endParaRPr>
          </a:p>
        </p:txBody>
      </p:sp>
      <p:sp>
        <p:nvSpPr>
          <p:cNvPr id="5" name="CuadroTexto 4">
            <a:extLst>
              <a:ext uri="{FF2B5EF4-FFF2-40B4-BE49-F238E27FC236}">
                <a16:creationId xmlns:a16="http://schemas.microsoft.com/office/drawing/2014/main" id="{4380CCEE-5F75-474A-BA43-8B6053D4D46C}"/>
              </a:ext>
            </a:extLst>
          </p:cNvPr>
          <p:cNvSpPr txBox="1"/>
          <p:nvPr/>
        </p:nvSpPr>
        <p:spPr>
          <a:xfrm>
            <a:off x="353921" y="1435298"/>
            <a:ext cx="11314203" cy="430887"/>
          </a:xfrm>
          <a:prstGeom prst="rect">
            <a:avLst/>
          </a:prstGeom>
          <a:noFill/>
        </p:spPr>
        <p:txBody>
          <a:bodyPr wrap="square" rtlCol="0">
            <a:spAutoFit/>
          </a:bodyPr>
          <a:lstStyle>
            <a:defPPr>
              <a:defRPr lang="en-US"/>
            </a:defPPr>
            <a:lvl1pPr>
              <a:defRPr sz="2200" b="1">
                <a:latin typeface="Work Sans Light Roman" pitchFamily="2" charset="77"/>
              </a:defRPr>
            </a:lvl1pPr>
          </a:lstStyle>
          <a:p>
            <a:r>
              <a:rPr lang="es-ES" dirty="0"/>
              <a:t>Esta fase se centró en acondicionar el </a:t>
            </a:r>
            <a:r>
              <a:rPr lang="es-ES" dirty="0" err="1"/>
              <a:t>dataset</a:t>
            </a:r>
            <a:r>
              <a:rPr lang="es-ES" dirty="0"/>
              <a:t> para su análisis.</a:t>
            </a:r>
            <a:endParaRPr lang="es-CO" dirty="0"/>
          </a:p>
        </p:txBody>
      </p:sp>
    </p:spTree>
    <p:extLst>
      <p:ext uri="{BB962C8B-B14F-4D97-AF65-F5344CB8AC3E}">
        <p14:creationId xmlns:p14="http://schemas.microsoft.com/office/powerpoint/2010/main" val="391086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C344CED-9286-3220-A471-B2C35AC1FFF0}"/>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357B70A9-2478-08E7-18A5-AAF74F94C80A}"/>
              </a:ext>
            </a:extLst>
          </p:cNvPr>
          <p:cNvSpPr txBox="1"/>
          <p:nvPr/>
        </p:nvSpPr>
        <p:spPr>
          <a:xfrm>
            <a:off x="439648" y="1362718"/>
            <a:ext cx="11533276" cy="2554545"/>
          </a:xfrm>
          <a:prstGeom prst="rect">
            <a:avLst/>
          </a:prstGeom>
          <a:noFill/>
        </p:spPr>
        <p:txBody>
          <a:bodyPr wrap="square" rtlCol="0">
            <a:spAutoFit/>
          </a:bodyPr>
          <a:lstStyle>
            <a:defPPr>
              <a:defRPr lang="en-US"/>
            </a:defPPr>
            <a:lvl1pPr>
              <a:defRPr>
                <a:latin typeface="Work Sans Light" pitchFamily="2" charset="0"/>
              </a:defRPr>
            </a:lvl1pPr>
          </a:lstStyle>
          <a:p>
            <a:r>
              <a:rPr lang="es-CO" sz="2000" b="1" dirty="0">
                <a:latin typeface="Work Sans Light Roman"/>
              </a:rPr>
              <a:t>Estandarización de la base de datos.</a:t>
            </a:r>
          </a:p>
          <a:p>
            <a:endParaRPr lang="es-CO" sz="2000" dirty="0">
              <a:latin typeface="Work Sans Light Roman"/>
            </a:endParaRPr>
          </a:p>
          <a:p>
            <a:r>
              <a:rPr lang="es-ES" sz="2000" dirty="0">
                <a:latin typeface="Work Sans Light Roman"/>
              </a:rPr>
              <a:t>Se tradujeron los nombres de las columnas al español y se redondearon los números decimales a solo dos dígitos.</a:t>
            </a:r>
          </a:p>
          <a:p>
            <a:endParaRPr lang="es-ES" sz="2000" dirty="0">
              <a:latin typeface="Work Sans Light Roman"/>
            </a:endParaRPr>
          </a:p>
          <a:p>
            <a:r>
              <a:rPr lang="es-ES" sz="2000" dirty="0">
                <a:latin typeface="Work Sans Light Roman"/>
              </a:rPr>
              <a:t>No se encontraron inconsistencias en los tipos de dato ni registros .</a:t>
            </a:r>
          </a:p>
          <a:p>
            <a:endParaRPr lang="es-ES" sz="2000" dirty="0">
              <a:latin typeface="Work Sans Light Roman"/>
            </a:endParaRPr>
          </a:p>
          <a:p>
            <a:r>
              <a:rPr lang="es-ES" sz="2000" dirty="0">
                <a:latin typeface="Work Sans Light Roman"/>
              </a:rPr>
              <a:t>Detección y análisis de datos faltantes.</a:t>
            </a:r>
            <a:endParaRPr lang="es-CO" sz="2000" dirty="0">
              <a:latin typeface="Work Sans Light Roman"/>
            </a:endParaRPr>
          </a:p>
        </p:txBody>
      </p:sp>
      <p:graphicFrame>
        <p:nvGraphicFramePr>
          <p:cNvPr id="7" name="Tabla 6">
            <a:extLst>
              <a:ext uri="{FF2B5EF4-FFF2-40B4-BE49-F238E27FC236}">
                <a16:creationId xmlns:a16="http://schemas.microsoft.com/office/drawing/2014/main" id="{EB213AE2-B9F7-B8F4-2030-8AC236120616}"/>
              </a:ext>
            </a:extLst>
          </p:cNvPr>
          <p:cNvGraphicFramePr>
            <a:graphicFrameLocks noGrp="1"/>
          </p:cNvGraphicFramePr>
          <p:nvPr>
            <p:extLst>
              <p:ext uri="{D42A27DB-BD31-4B8C-83A1-F6EECF244321}">
                <p14:modId xmlns:p14="http://schemas.microsoft.com/office/powerpoint/2010/main" val="1406281742"/>
              </p:ext>
            </p:extLst>
          </p:nvPr>
        </p:nvGraphicFramePr>
        <p:xfrm>
          <a:off x="2570875" y="4008182"/>
          <a:ext cx="7050250" cy="2554548"/>
        </p:xfrm>
        <a:graphic>
          <a:graphicData uri="http://schemas.openxmlformats.org/drawingml/2006/table">
            <a:tbl>
              <a:tblPr firstRow="1" firstCol="1" bandRow="1">
                <a:tableStyleId>{5C22544A-7EE6-4342-B048-85BDC9FD1C3A}</a:tableStyleId>
              </a:tblPr>
              <a:tblGrid>
                <a:gridCol w="4062788">
                  <a:extLst>
                    <a:ext uri="{9D8B030D-6E8A-4147-A177-3AD203B41FA5}">
                      <a16:colId xmlns:a16="http://schemas.microsoft.com/office/drawing/2014/main" val="4158985915"/>
                    </a:ext>
                  </a:extLst>
                </a:gridCol>
                <a:gridCol w="1576295">
                  <a:extLst>
                    <a:ext uri="{9D8B030D-6E8A-4147-A177-3AD203B41FA5}">
                      <a16:colId xmlns:a16="http://schemas.microsoft.com/office/drawing/2014/main" val="3668211463"/>
                    </a:ext>
                  </a:extLst>
                </a:gridCol>
                <a:gridCol w="1411167">
                  <a:extLst>
                    <a:ext uri="{9D8B030D-6E8A-4147-A177-3AD203B41FA5}">
                      <a16:colId xmlns:a16="http://schemas.microsoft.com/office/drawing/2014/main" val="1391345500"/>
                    </a:ext>
                  </a:extLst>
                </a:gridCol>
              </a:tblGrid>
              <a:tr h="510908">
                <a:tc>
                  <a:txBody>
                    <a:bodyPr/>
                    <a:lstStyle/>
                    <a:p>
                      <a:pPr algn="just">
                        <a:spcAft>
                          <a:spcPts val="1000"/>
                        </a:spcAft>
                        <a:buNone/>
                      </a:pPr>
                      <a:r>
                        <a:rPr lang="es-ES" sz="1200" cap="all" dirty="0">
                          <a:effectLst/>
                        </a:rPr>
                        <a:t>COLUMNAS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cap="all">
                          <a:effectLst/>
                        </a:rPr>
                        <a:t>CANTIDAD NULOS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spcAft>
                          <a:spcPts val="1000"/>
                        </a:spcAft>
                        <a:buNone/>
                      </a:pPr>
                      <a:r>
                        <a:rPr lang="es-ES" sz="1200" cap="all">
                          <a:effectLst/>
                        </a:rPr>
                        <a:t>% datos nulos</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1406762"/>
                  </a:ext>
                </a:extLst>
              </a:tr>
              <a:tr h="255455">
                <a:tc>
                  <a:txBody>
                    <a:bodyPr/>
                    <a:lstStyle/>
                    <a:p>
                      <a:pPr algn="just">
                        <a:spcAft>
                          <a:spcPts val="1000"/>
                        </a:spcAft>
                        <a:buNone/>
                      </a:pPr>
                      <a:r>
                        <a:rPr lang="es-ES" sz="1200" cap="all">
                          <a:effectLst/>
                        </a:rPr>
                        <a:t>Hora_Diaria_En_Redes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2765</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9.2%</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3691963"/>
                  </a:ext>
                </a:extLst>
              </a:tr>
              <a:tr h="255455">
                <a:tc>
                  <a:txBody>
                    <a:bodyPr/>
                    <a:lstStyle/>
                    <a:p>
                      <a:pPr algn="just">
                        <a:spcAft>
                          <a:spcPts val="1000"/>
                        </a:spcAft>
                        <a:buNone/>
                      </a:pPr>
                      <a:r>
                        <a:rPr lang="es-ES" sz="1200" cap="all" dirty="0">
                          <a:effectLst/>
                        </a:rPr>
                        <a:t>Puntuacion_Productividad_Autoevaluada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1614</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5.3%</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8210101"/>
                  </a:ext>
                </a:extLst>
              </a:tr>
              <a:tr h="255455">
                <a:tc>
                  <a:txBody>
                    <a:bodyPr/>
                    <a:lstStyle/>
                    <a:p>
                      <a:pPr algn="just">
                        <a:spcAft>
                          <a:spcPts val="1000"/>
                        </a:spcAft>
                        <a:buNone/>
                      </a:pPr>
                      <a:r>
                        <a:rPr lang="es-ES" sz="1200" cap="all" dirty="0">
                          <a:effectLst/>
                        </a:rPr>
                        <a:t>Puntuacion_Productividad_Real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2365</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rPr>
                        <a:t>7.8%</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692003"/>
                  </a:ext>
                </a:extLst>
              </a:tr>
              <a:tr h="255455">
                <a:tc>
                  <a:txBody>
                    <a:bodyPr/>
                    <a:lstStyle/>
                    <a:p>
                      <a:pPr algn="just">
                        <a:spcAft>
                          <a:spcPts val="1000"/>
                        </a:spcAft>
                        <a:buNone/>
                      </a:pPr>
                      <a:r>
                        <a:rPr lang="es-ES" sz="1200" cap="all">
                          <a:effectLst/>
                        </a:rPr>
                        <a:t>Nivel_Estres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1904</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6.3%</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89059328"/>
                  </a:ext>
                </a:extLst>
              </a:tr>
              <a:tr h="255455">
                <a:tc>
                  <a:txBody>
                    <a:bodyPr/>
                    <a:lstStyle/>
                    <a:p>
                      <a:pPr algn="just">
                        <a:spcAft>
                          <a:spcPts val="1000"/>
                        </a:spcAft>
                        <a:buNone/>
                      </a:pPr>
                      <a:r>
                        <a:rPr lang="es-ES" sz="1200" cap="all">
                          <a:effectLst/>
                        </a:rPr>
                        <a:t>Horas_De_Sueño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2598</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8.6%</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0461453"/>
                  </a:ext>
                </a:extLst>
              </a:tr>
              <a:tr h="255455">
                <a:tc>
                  <a:txBody>
                    <a:bodyPr/>
                    <a:lstStyle/>
                    <a:p>
                      <a:pPr algn="just">
                        <a:spcAft>
                          <a:spcPts val="1000"/>
                        </a:spcAft>
                        <a:buNone/>
                      </a:pPr>
                      <a:r>
                        <a:rPr lang="es-ES" sz="1200" cap="all">
                          <a:effectLst/>
                        </a:rPr>
                        <a:t>Uso_Antes_De_Dormir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2211</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7.3%</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66743503"/>
                  </a:ext>
                </a:extLst>
              </a:tr>
              <a:tr h="255455">
                <a:tc>
                  <a:txBody>
                    <a:bodyPr/>
                    <a:lstStyle/>
                    <a:p>
                      <a:pPr algn="just">
                        <a:spcAft>
                          <a:spcPts val="1000"/>
                        </a:spcAft>
                        <a:buNone/>
                      </a:pPr>
                      <a:r>
                        <a:rPr lang="es-ES" sz="1200" cap="all">
                          <a:effectLst/>
                        </a:rPr>
                        <a:t>Puntuacion_De_Satisfaccion_Laboral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2730</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rPr>
                        <a:t>9.1%</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9717037"/>
                  </a:ext>
                </a:extLst>
              </a:tr>
              <a:tr h="255455">
                <a:tc>
                  <a:txBody>
                    <a:bodyPr/>
                    <a:lstStyle/>
                    <a:p>
                      <a:pPr algn="just">
                        <a:spcAft>
                          <a:spcPts val="1000"/>
                        </a:spcAf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TOTAL NULOS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16187</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latin typeface="Calibri" panose="020F0502020204030204" pitchFamily="34" charset="0"/>
                          <a:ea typeface="Calibri" panose="020F0502020204030204" pitchFamily="34" charset="0"/>
                          <a:cs typeface="Times New Roman" panose="02020603050405020304" pitchFamily="18" charset="0"/>
                        </a:rPr>
                        <a:t>53.6%</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3052610"/>
                  </a:ext>
                </a:extLst>
              </a:tr>
            </a:tbl>
          </a:graphicData>
        </a:graphic>
      </p:graphicFrame>
      <p:sp>
        <p:nvSpPr>
          <p:cNvPr id="3" name="Título 1">
            <a:extLst>
              <a:ext uri="{FF2B5EF4-FFF2-40B4-BE49-F238E27FC236}">
                <a16:creationId xmlns:a16="http://schemas.microsoft.com/office/drawing/2014/main" id="{D9A81A45-5610-89EB-E078-5610E7D12CD1}"/>
              </a:ext>
            </a:extLst>
          </p:cNvPr>
          <p:cNvSpPr txBox="1">
            <a:spLocks/>
          </p:cNvSpPr>
          <p:nvPr/>
        </p:nvSpPr>
        <p:spPr>
          <a:xfrm>
            <a:off x="439648" y="405731"/>
            <a:ext cx="8532902"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Fase de Preparación y Limpieza de Datos</a:t>
            </a:r>
          </a:p>
        </p:txBody>
      </p:sp>
      <p:sp>
        <p:nvSpPr>
          <p:cNvPr id="2" name="Freeform 4">
            <a:extLst>
              <a:ext uri="{FF2B5EF4-FFF2-40B4-BE49-F238E27FC236}">
                <a16:creationId xmlns:a16="http://schemas.microsoft.com/office/drawing/2014/main" id="{95B032EF-F11D-C978-DEED-7F672A5B0157}"/>
              </a:ext>
            </a:extLst>
          </p:cNvPr>
          <p:cNvSpPr/>
          <p:nvPr/>
        </p:nvSpPr>
        <p:spPr>
          <a:xfrm>
            <a:off x="9968690" y="4531329"/>
            <a:ext cx="1650158" cy="1508253"/>
          </a:xfrm>
          <a:custGeom>
            <a:avLst/>
            <a:gdLst/>
            <a:ahLst/>
            <a:cxnLst/>
            <a:rect l="l" t="t" r="r" b="b"/>
            <a:pathLst>
              <a:path w="3260818" h="3091077">
                <a:moveTo>
                  <a:pt x="0" y="0"/>
                </a:moveTo>
                <a:lnTo>
                  <a:pt x="3260819" y="0"/>
                </a:lnTo>
                <a:lnTo>
                  <a:pt x="3260819" y="3091077"/>
                </a:lnTo>
                <a:lnTo>
                  <a:pt x="0" y="3091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9" name="TextBox 7">
            <a:extLst>
              <a:ext uri="{FF2B5EF4-FFF2-40B4-BE49-F238E27FC236}">
                <a16:creationId xmlns:a16="http://schemas.microsoft.com/office/drawing/2014/main" id="{C45A3869-40BC-C0A3-0AF3-E8F2BAF0F933}"/>
              </a:ext>
            </a:extLst>
          </p:cNvPr>
          <p:cNvSpPr txBox="1"/>
          <p:nvPr/>
        </p:nvSpPr>
        <p:spPr>
          <a:xfrm>
            <a:off x="9738324" y="6039582"/>
            <a:ext cx="2453676" cy="375487"/>
          </a:xfrm>
          <a:prstGeom prst="rect">
            <a:avLst/>
          </a:prstGeom>
        </p:spPr>
        <p:txBody>
          <a:bodyPr wrap="square" lIns="0" tIns="0" rIns="0" bIns="0" rtlCol="0" anchor="t">
            <a:spAutoFit/>
          </a:bodyPr>
          <a:lstStyle/>
          <a:p>
            <a:pPr algn="l">
              <a:lnSpc>
                <a:spcPts val="3240"/>
              </a:lnSpc>
            </a:pP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Limpieza</a:t>
            </a:r>
            <a:r>
              <a:rPr lang="en-US" sz="1900" u="sng" dirty="0">
                <a:solidFill>
                  <a:srgbClr val="000000"/>
                </a:solidFill>
                <a:latin typeface="Work Sans Light Roman"/>
                <a:ea typeface="Calibri (MS)"/>
                <a:cs typeface="Calibri (MS)"/>
                <a:sym typeface="Calibri (MS)"/>
                <a:hlinkClick r:id="rId5" tooltip="https://colab.research.google.com/drive/1P00hCcm0skUG5sMS7TOAysOK5-WlrQnw"/>
              </a:rPr>
              <a:t> de </a:t>
            </a:r>
            <a:r>
              <a:rPr lang="en-US" sz="1900" u="sng" dirty="0" err="1">
                <a:solidFill>
                  <a:srgbClr val="000000"/>
                </a:solidFill>
                <a:latin typeface="Work Sans Light Roman"/>
                <a:ea typeface="Calibri (MS)"/>
                <a:cs typeface="Calibri (MS)"/>
                <a:sym typeface="Calibri (MS)"/>
                <a:hlinkClick r:id="rId5" tooltip="https://colab.research.google.com/drive/1P00hCcm0skUG5sMS7TOAysOK5-WlrQnw"/>
              </a:rPr>
              <a:t>Datos.ipynb</a:t>
            </a:r>
            <a:endParaRPr lang="en-US" sz="1900" u="sng" dirty="0">
              <a:solidFill>
                <a:srgbClr val="000000"/>
              </a:solidFill>
              <a:latin typeface="Work Sans Light Roman"/>
              <a:ea typeface="Calibri (MS)"/>
              <a:cs typeface="Calibri (MS)"/>
              <a:sym typeface="Calibri (MS)"/>
              <a:hlinkClick r:id="rId5" tooltip="https://colab.research.google.com/drive/1P00hCcm0skUG5sMS7TOAysOK5-WlrQnw"/>
            </a:endParaRPr>
          </a:p>
        </p:txBody>
      </p:sp>
    </p:spTree>
    <p:extLst>
      <p:ext uri="{BB962C8B-B14F-4D97-AF65-F5344CB8AC3E}">
        <p14:creationId xmlns:p14="http://schemas.microsoft.com/office/powerpoint/2010/main" val="1623398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ángulo: esquinas redondeadas 13">
            <a:extLst>
              <a:ext uri="{FF2B5EF4-FFF2-40B4-BE49-F238E27FC236}">
                <a16:creationId xmlns:a16="http://schemas.microsoft.com/office/drawing/2014/main" id="{7126F4F4-0DF5-5D01-566D-2C086A5FAF10}"/>
              </a:ext>
            </a:extLst>
          </p:cNvPr>
          <p:cNvSpPr/>
          <p:nvPr/>
        </p:nvSpPr>
        <p:spPr>
          <a:xfrm>
            <a:off x="352717" y="229146"/>
            <a:ext cx="5314658" cy="4616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2ACE75F1-F343-8856-BC69-4BB6B82BF3E4}"/>
              </a:ext>
            </a:extLst>
          </p:cNvPr>
          <p:cNvSpPr txBox="1">
            <a:spLocks/>
          </p:cNvSpPr>
          <p:nvPr/>
        </p:nvSpPr>
        <p:spPr>
          <a:xfrm>
            <a:off x="456236" y="416689"/>
            <a:ext cx="9815809" cy="741563"/>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3600" b="1" u="none" strike="noStrike" kern="1200" cap="none" spc="0" normalizeH="0" baseline="0" noProof="0" dirty="0">
              <a:ln>
                <a:noFill/>
              </a:ln>
              <a:solidFill>
                <a:srgbClr val="4D4D4C"/>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89891C47-0D70-CE2C-EE5F-97A42E08E9BF}"/>
              </a:ext>
            </a:extLst>
          </p:cNvPr>
          <p:cNvSpPr txBox="1"/>
          <p:nvPr/>
        </p:nvSpPr>
        <p:spPr>
          <a:xfrm>
            <a:off x="531669" y="207077"/>
            <a:ext cx="5314658" cy="523220"/>
          </a:xfrm>
          <a:prstGeom prst="rect">
            <a:avLst/>
          </a:prstGeom>
          <a:noFill/>
        </p:spPr>
        <p:txBody>
          <a:bodyPr wrap="square" rtlCol="0">
            <a:spAutoFit/>
          </a:bodyPr>
          <a:lstStyle/>
          <a:p>
            <a:r>
              <a:rPr lang="es-ES" sz="2800" b="1" dirty="0">
                <a:solidFill>
                  <a:schemeClr val="bg1"/>
                </a:solidFill>
                <a:latin typeface="Aharoni" panose="02010803020104030203" pitchFamily="2" charset="-79"/>
                <a:cs typeface="Aharoni" panose="02010803020104030203" pitchFamily="2" charset="-79"/>
              </a:rPr>
              <a:t>Análisis De Datos Faltantes</a:t>
            </a:r>
            <a:endParaRPr lang="es-CO" sz="2800" b="1" dirty="0">
              <a:solidFill>
                <a:schemeClr val="bg1"/>
              </a:solidFill>
              <a:latin typeface="Aharoni" panose="02010803020104030203" pitchFamily="2" charset="-79"/>
              <a:cs typeface="Aharoni" panose="02010803020104030203" pitchFamily="2" charset="-79"/>
            </a:endParaRPr>
          </a:p>
        </p:txBody>
      </p:sp>
      <p:pic>
        <p:nvPicPr>
          <p:cNvPr id="7" name="Imagen 6" descr="Imagen que contiene Escala de tiempo&#10;&#10;El contenido generado por IA puede ser incorrecto.">
            <a:extLst>
              <a:ext uri="{FF2B5EF4-FFF2-40B4-BE49-F238E27FC236}">
                <a16:creationId xmlns:a16="http://schemas.microsoft.com/office/drawing/2014/main" id="{D9A16F7B-BBBD-B7B0-003D-95A12979B955}"/>
              </a:ext>
            </a:extLst>
          </p:cNvPr>
          <p:cNvPicPr>
            <a:picLocks noChangeAspect="1"/>
          </p:cNvPicPr>
          <p:nvPr/>
        </p:nvPicPr>
        <p:blipFill>
          <a:blip r:embed="rId3"/>
          <a:stretch>
            <a:fillRect/>
          </a:stretch>
        </p:blipFill>
        <p:spPr>
          <a:xfrm>
            <a:off x="4676410" y="2195473"/>
            <a:ext cx="7508423" cy="4538701"/>
          </a:xfrm>
          <a:prstGeom prst="rect">
            <a:avLst/>
          </a:prstGeom>
        </p:spPr>
      </p:pic>
      <p:sp>
        <p:nvSpPr>
          <p:cNvPr id="8" name="CuadroTexto 7">
            <a:extLst>
              <a:ext uri="{FF2B5EF4-FFF2-40B4-BE49-F238E27FC236}">
                <a16:creationId xmlns:a16="http://schemas.microsoft.com/office/drawing/2014/main" id="{E31D7C55-281F-9587-6671-8BD6CA7BAADE}"/>
              </a:ext>
            </a:extLst>
          </p:cNvPr>
          <p:cNvSpPr txBox="1"/>
          <p:nvPr/>
        </p:nvSpPr>
        <p:spPr>
          <a:xfrm>
            <a:off x="274743" y="822920"/>
            <a:ext cx="11642513" cy="1477328"/>
          </a:xfrm>
          <a:prstGeom prst="rect">
            <a:avLst/>
          </a:prstGeom>
          <a:noFill/>
        </p:spPr>
        <p:txBody>
          <a:bodyPr wrap="square" rtlCol="0">
            <a:spAutoFit/>
          </a:bodyPr>
          <a:lstStyle/>
          <a:p>
            <a:r>
              <a:rPr lang="es-ES" dirty="0">
                <a:latin typeface="Work Sans Light" pitchFamily="2" charset="0"/>
              </a:rPr>
              <a:t>Se creo una matriz de correlación que  mostró pocas correlaciones significativas entre las columnas, sugiriendo que la mayoría de los datos faltantes eran del </a:t>
            </a:r>
            <a:r>
              <a:rPr lang="es-ES" b="1" dirty="0">
                <a:latin typeface="Work Sans Light" pitchFamily="2" charset="0"/>
              </a:rPr>
              <a:t>tipo MCAR (</a:t>
            </a:r>
            <a:r>
              <a:rPr lang="es-ES" b="1" dirty="0" err="1">
                <a:latin typeface="Work Sans Light" pitchFamily="2" charset="0"/>
              </a:rPr>
              <a:t>Missing</a:t>
            </a:r>
            <a:r>
              <a:rPr lang="es-ES" b="1" dirty="0">
                <a:latin typeface="Work Sans Light" pitchFamily="2" charset="0"/>
              </a:rPr>
              <a:t> </a:t>
            </a:r>
            <a:r>
              <a:rPr lang="es-ES" b="1" dirty="0" err="1">
                <a:latin typeface="Work Sans Light" pitchFamily="2" charset="0"/>
              </a:rPr>
              <a:t>Completely</a:t>
            </a:r>
            <a:r>
              <a:rPr lang="es-ES" b="1" dirty="0">
                <a:latin typeface="Work Sans Light" pitchFamily="2" charset="0"/>
              </a:rPr>
              <a:t> At </a:t>
            </a:r>
            <a:r>
              <a:rPr lang="es-ES" b="1" dirty="0" err="1">
                <a:latin typeface="Work Sans Light" pitchFamily="2" charset="0"/>
              </a:rPr>
              <a:t>Random</a:t>
            </a:r>
            <a:r>
              <a:rPr lang="es-ES" b="1" dirty="0">
                <a:latin typeface="Work Sans Light" pitchFamily="2" charset="0"/>
              </a:rPr>
              <a:t>), </a:t>
            </a:r>
            <a:endParaRPr lang="es-ES" dirty="0">
              <a:latin typeface="Work Sans Light" pitchFamily="2" charset="0"/>
            </a:endParaRPr>
          </a:p>
          <a:p>
            <a:r>
              <a:rPr lang="es-ES" dirty="0">
                <a:latin typeface="Work Sans Light" pitchFamily="2" charset="0"/>
              </a:rPr>
              <a:t>permitiendo una imputación por media aritmética en las columnas de la tabla, a excepción de </a:t>
            </a:r>
            <a:r>
              <a:rPr lang="es-ES" b="1" dirty="0" err="1">
                <a:latin typeface="Work Sans Light" pitchFamily="2" charset="0"/>
              </a:rPr>
              <a:t>Puntuacion_De_Satisfaccion_Laboral</a:t>
            </a:r>
            <a:r>
              <a:rPr lang="es-ES" dirty="0">
                <a:latin typeface="Work Sans Light" pitchFamily="2" charset="0"/>
              </a:rPr>
              <a:t>, </a:t>
            </a:r>
            <a:r>
              <a:rPr lang="es-ES" b="1" dirty="0" err="1">
                <a:latin typeface="Work Sans Light" pitchFamily="2" charset="0"/>
              </a:rPr>
              <a:t>Puntuacion_Productividad_Real</a:t>
            </a:r>
            <a:r>
              <a:rPr lang="es-ES" b="1" dirty="0">
                <a:latin typeface="Work Sans Light" pitchFamily="2" charset="0"/>
              </a:rPr>
              <a:t> y</a:t>
            </a:r>
            <a:endParaRPr lang="es-ES" dirty="0">
              <a:latin typeface="Work Sans Light" pitchFamily="2" charset="0"/>
            </a:endParaRPr>
          </a:p>
          <a:p>
            <a:r>
              <a:rPr lang="es-ES" b="1" dirty="0" err="1">
                <a:latin typeface="Work Sans Light" pitchFamily="2" charset="0"/>
              </a:rPr>
              <a:t>Puntuacion_Productividad_Autoevaluada</a:t>
            </a:r>
            <a:endParaRPr lang="es-CO" b="1" dirty="0">
              <a:latin typeface="Work Sans Light" pitchFamily="2" charset="0"/>
            </a:endParaRPr>
          </a:p>
        </p:txBody>
      </p:sp>
      <p:graphicFrame>
        <p:nvGraphicFramePr>
          <p:cNvPr id="10" name="Tabla 9">
            <a:extLst>
              <a:ext uri="{FF2B5EF4-FFF2-40B4-BE49-F238E27FC236}">
                <a16:creationId xmlns:a16="http://schemas.microsoft.com/office/drawing/2014/main" id="{2D6E50E4-5F27-0BE0-527B-94A25BCA71B9}"/>
              </a:ext>
            </a:extLst>
          </p:cNvPr>
          <p:cNvGraphicFramePr>
            <a:graphicFrameLocks noGrp="1"/>
          </p:cNvGraphicFramePr>
          <p:nvPr>
            <p:extLst>
              <p:ext uri="{D42A27DB-BD31-4B8C-83A1-F6EECF244321}">
                <p14:modId xmlns:p14="http://schemas.microsoft.com/office/powerpoint/2010/main" val="4166563246"/>
              </p:ext>
            </p:extLst>
          </p:nvPr>
        </p:nvGraphicFramePr>
        <p:xfrm>
          <a:off x="352717" y="2724301"/>
          <a:ext cx="4068906" cy="1655390"/>
        </p:xfrm>
        <a:graphic>
          <a:graphicData uri="http://schemas.openxmlformats.org/drawingml/2006/table">
            <a:tbl>
              <a:tblPr firstRow="1" firstCol="1" bandRow="1">
                <a:tableStyleId>{5C22544A-7EE6-4342-B048-85BDC9FD1C3A}</a:tableStyleId>
              </a:tblPr>
              <a:tblGrid>
                <a:gridCol w="2639982">
                  <a:extLst>
                    <a:ext uri="{9D8B030D-6E8A-4147-A177-3AD203B41FA5}">
                      <a16:colId xmlns:a16="http://schemas.microsoft.com/office/drawing/2014/main" val="3788574206"/>
                    </a:ext>
                  </a:extLst>
                </a:gridCol>
                <a:gridCol w="1428924">
                  <a:extLst>
                    <a:ext uri="{9D8B030D-6E8A-4147-A177-3AD203B41FA5}">
                      <a16:colId xmlns:a16="http://schemas.microsoft.com/office/drawing/2014/main" val="1662059532"/>
                    </a:ext>
                  </a:extLst>
                </a:gridCol>
              </a:tblGrid>
              <a:tr h="331078">
                <a:tc>
                  <a:txBody>
                    <a:bodyPr/>
                    <a:lstStyle/>
                    <a:p>
                      <a:pPr algn="just">
                        <a:spcAft>
                          <a:spcPts val="1000"/>
                        </a:spcAft>
                        <a:buNone/>
                      </a:pPr>
                      <a:r>
                        <a:rPr lang="es-ES" sz="1200" cap="all" dirty="0">
                          <a:effectLst/>
                        </a:rPr>
                        <a:t>cOLUMNAS</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cap="all">
                          <a:effectLst/>
                        </a:rPr>
                        <a:t>PROMEDIO</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8880541"/>
                  </a:ext>
                </a:extLst>
              </a:tr>
              <a:tr h="331078">
                <a:tc>
                  <a:txBody>
                    <a:bodyPr/>
                    <a:lstStyle/>
                    <a:p>
                      <a:pPr algn="just">
                        <a:spcAft>
                          <a:spcPts val="1000"/>
                        </a:spcAft>
                        <a:buNone/>
                      </a:pPr>
                      <a:r>
                        <a:rPr lang="es-ES" sz="1200" cap="all">
                          <a:effectLst/>
                        </a:rPr>
                        <a:t>Hora_Diaria_En_Redes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3.11</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193114"/>
                  </a:ext>
                </a:extLst>
              </a:tr>
              <a:tr h="331078">
                <a:tc>
                  <a:txBody>
                    <a:bodyPr/>
                    <a:lstStyle/>
                    <a:p>
                      <a:pPr algn="just">
                        <a:spcAft>
                          <a:spcPts val="1000"/>
                        </a:spcAft>
                        <a:buNone/>
                      </a:pPr>
                      <a:r>
                        <a:rPr lang="es-ES" sz="1200" cap="all">
                          <a:effectLst/>
                        </a:rPr>
                        <a:t>Nivel_Estres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5.51</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27579608"/>
                  </a:ext>
                </a:extLst>
              </a:tr>
              <a:tr h="331078">
                <a:tc>
                  <a:txBody>
                    <a:bodyPr/>
                    <a:lstStyle/>
                    <a:p>
                      <a:pPr algn="just">
                        <a:spcAft>
                          <a:spcPts val="1000"/>
                        </a:spcAft>
                        <a:buNone/>
                      </a:pPr>
                      <a:r>
                        <a:rPr lang="es-ES" sz="1200" cap="all">
                          <a:effectLst/>
                        </a:rPr>
                        <a:t>Horas_De_Sueño                     </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a:effectLst/>
                        </a:rPr>
                        <a:t>6.50</a:t>
                      </a:r>
                      <a:endParaRPr lang="es-CO"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8032227"/>
                  </a:ext>
                </a:extLst>
              </a:tr>
              <a:tr h="331078">
                <a:tc>
                  <a:txBody>
                    <a:bodyPr/>
                    <a:lstStyle/>
                    <a:p>
                      <a:pPr algn="just">
                        <a:spcAft>
                          <a:spcPts val="1000"/>
                        </a:spcAft>
                        <a:buNone/>
                      </a:pPr>
                      <a:r>
                        <a:rPr lang="es-ES" sz="1200" cap="all" dirty="0">
                          <a:effectLst/>
                        </a:rPr>
                        <a:t>Uso_Antes_De_Dormir           </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000"/>
                        </a:spcAft>
                        <a:buNone/>
                      </a:pPr>
                      <a:r>
                        <a:rPr lang="es-ES" sz="1200" dirty="0">
                          <a:effectLst/>
                        </a:rPr>
                        <a:t>1.02</a:t>
                      </a:r>
                      <a:endParaRPr lang="es-CO"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934232"/>
                  </a:ext>
                </a:extLst>
              </a:tr>
            </a:tbl>
          </a:graphicData>
        </a:graphic>
      </p:graphicFrame>
      <p:pic>
        <p:nvPicPr>
          <p:cNvPr id="13" name="Imagen 12" descr="Texto&#10;&#10;El contenido generado por IA puede ser incorrecto.">
            <a:extLst>
              <a:ext uri="{FF2B5EF4-FFF2-40B4-BE49-F238E27FC236}">
                <a16:creationId xmlns:a16="http://schemas.microsoft.com/office/drawing/2014/main" id="{ED6F372D-298B-5EB7-68D5-9E4D640D3A0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74743" y="4803744"/>
            <a:ext cx="4642268" cy="1477328"/>
          </a:xfrm>
          <a:prstGeom prst="rect">
            <a:avLst/>
          </a:prstGeom>
        </p:spPr>
      </p:pic>
    </p:spTree>
    <p:extLst>
      <p:ext uri="{BB962C8B-B14F-4D97-AF65-F5344CB8AC3E}">
        <p14:creationId xmlns:p14="http://schemas.microsoft.com/office/powerpoint/2010/main" val="45805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7391EDC-487E-5D9B-DC90-3FD7E29B436F}"/>
            </a:ext>
          </a:extLst>
        </p:cNvPr>
        <p:cNvGrpSpPr/>
        <p:nvPr/>
      </p:nvGrpSpPr>
      <p:grpSpPr>
        <a:xfrm>
          <a:off x="0" y="0"/>
          <a:ext cx="0" cy="0"/>
          <a:chOff x="0" y="0"/>
          <a:chExt cx="0" cy="0"/>
        </a:xfrm>
      </p:grpSpPr>
      <p:sp>
        <p:nvSpPr>
          <p:cNvPr id="23" name="Rectángulo: esquinas redondeadas 22">
            <a:extLst>
              <a:ext uri="{FF2B5EF4-FFF2-40B4-BE49-F238E27FC236}">
                <a16:creationId xmlns:a16="http://schemas.microsoft.com/office/drawing/2014/main" id="{64AB1F7E-8B75-38FD-0F17-405254ABC57C}"/>
              </a:ext>
            </a:extLst>
          </p:cNvPr>
          <p:cNvSpPr/>
          <p:nvPr/>
        </p:nvSpPr>
        <p:spPr>
          <a:xfrm>
            <a:off x="456233" y="286309"/>
            <a:ext cx="4197368" cy="50116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48F5699-9AF2-897A-2DFE-729FB912ED67}"/>
              </a:ext>
            </a:extLst>
          </p:cNvPr>
          <p:cNvSpPr txBox="1">
            <a:spLocks/>
          </p:cNvSpPr>
          <p:nvPr/>
        </p:nvSpPr>
        <p:spPr>
          <a:xfrm>
            <a:off x="456236" y="416689"/>
            <a:ext cx="9815809" cy="741563"/>
          </a:xfrm>
          <a:prstGeom prst="rect">
            <a:avLst/>
          </a:prstGeom>
          <a:ln>
            <a:no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s-CO" sz="3600" b="1" u="none" strike="noStrike" kern="1200" cap="none" spc="0" normalizeH="0" baseline="0" noProof="0" dirty="0">
              <a:ln>
                <a:noFill/>
              </a:ln>
              <a:solidFill>
                <a:srgbClr val="4D4D4C"/>
              </a:solidFill>
              <a:effectLst/>
              <a:uLnTx/>
              <a:uFillTx/>
              <a:latin typeface="WORK SANS BOLD ROMAN" pitchFamily="2" charset="77"/>
            </a:endParaRPr>
          </a:p>
        </p:txBody>
      </p:sp>
      <p:sp>
        <p:nvSpPr>
          <p:cNvPr id="4" name="CuadroTexto 3">
            <a:extLst>
              <a:ext uri="{FF2B5EF4-FFF2-40B4-BE49-F238E27FC236}">
                <a16:creationId xmlns:a16="http://schemas.microsoft.com/office/drawing/2014/main" id="{511CE4B4-6B8B-A7F1-C0CC-E6E18D8BB5D4}"/>
              </a:ext>
            </a:extLst>
          </p:cNvPr>
          <p:cNvSpPr txBox="1"/>
          <p:nvPr/>
        </p:nvSpPr>
        <p:spPr>
          <a:xfrm>
            <a:off x="684138" y="292729"/>
            <a:ext cx="3772144" cy="523220"/>
          </a:xfrm>
          <a:prstGeom prst="rect">
            <a:avLst/>
          </a:prstGeom>
          <a:noFill/>
        </p:spPr>
        <p:txBody>
          <a:bodyPr wrap="square" rtlCol="0">
            <a:spAutoFit/>
          </a:bodyPr>
          <a:lstStyle/>
          <a:p>
            <a:r>
              <a:rPr lang="es-ES" sz="2800" b="1" dirty="0">
                <a:solidFill>
                  <a:schemeClr val="bg1"/>
                </a:solidFill>
                <a:latin typeface="Aharoni" panose="02010803020104030203" pitchFamily="2" charset="-79"/>
                <a:cs typeface="Aharoni" panose="02010803020104030203" pitchFamily="2" charset="-79"/>
              </a:rPr>
              <a:t>Detección De Outliers</a:t>
            </a:r>
          </a:p>
        </p:txBody>
      </p:sp>
      <p:sp>
        <p:nvSpPr>
          <p:cNvPr id="5" name="CuadroTexto 4">
            <a:extLst>
              <a:ext uri="{FF2B5EF4-FFF2-40B4-BE49-F238E27FC236}">
                <a16:creationId xmlns:a16="http://schemas.microsoft.com/office/drawing/2014/main" id="{7A511C79-E3A5-51D3-0ACA-843ABE7F2A77}"/>
              </a:ext>
            </a:extLst>
          </p:cNvPr>
          <p:cNvSpPr txBox="1"/>
          <p:nvPr/>
        </p:nvSpPr>
        <p:spPr>
          <a:xfrm>
            <a:off x="456233" y="953376"/>
            <a:ext cx="10947645" cy="1631216"/>
          </a:xfrm>
          <a:prstGeom prst="rect">
            <a:avLst/>
          </a:prstGeom>
          <a:noFill/>
        </p:spPr>
        <p:txBody>
          <a:bodyPr wrap="square" rtlCol="0">
            <a:spAutoFit/>
          </a:bodyPr>
          <a:lstStyle/>
          <a:p>
            <a:r>
              <a:rPr lang="es-ES" sz="2000" dirty="0">
                <a:latin typeface="Work Sans Light" pitchFamily="2" charset="0"/>
              </a:rPr>
              <a:t>Se identificaron 95 valores atípicos en la columna </a:t>
            </a:r>
            <a:r>
              <a:rPr lang="es-ES" sz="2000" b="1" dirty="0">
                <a:latin typeface="Work Sans Light" pitchFamily="2" charset="0"/>
              </a:rPr>
              <a:t>Horas_Trabajadas_Por_Dia</a:t>
            </a:r>
            <a:r>
              <a:rPr lang="es-ES" sz="2000" dirty="0">
                <a:latin typeface="Work Sans Light" pitchFamily="2" charset="0"/>
              </a:rPr>
              <a:t> (por debajo de 1.55 horas) utilizando un Diagrama de Cajas y Bigotes (Boxplot). Estos se corrigieron imputándolos con la de la columna (6.99 horas promedimedia aritmética).</a:t>
            </a:r>
          </a:p>
          <a:p>
            <a:endParaRPr lang="es-ES" sz="2000" dirty="0">
              <a:latin typeface="Work Sans Light" pitchFamily="2" charset="0"/>
            </a:endParaRPr>
          </a:p>
          <a:p>
            <a:r>
              <a:rPr lang="es-CO" b="1" dirty="0" err="1">
                <a:latin typeface="Work Sans Light" pitchFamily="2" charset="0"/>
              </a:rPr>
              <a:t>df.loc</a:t>
            </a:r>
            <a:r>
              <a:rPr lang="es-CO" b="1" dirty="0">
                <a:latin typeface="Work Sans Light" pitchFamily="2" charset="0"/>
              </a:rPr>
              <a:t>[</a:t>
            </a:r>
            <a:r>
              <a:rPr lang="es-CO" b="1" dirty="0" err="1">
                <a:latin typeface="Work Sans Light" pitchFamily="2" charset="0"/>
              </a:rPr>
              <a:t>df</a:t>
            </a:r>
            <a:r>
              <a:rPr lang="es-CO" b="1" dirty="0">
                <a:latin typeface="Work Sans Light" pitchFamily="2" charset="0"/>
              </a:rPr>
              <a:t>['</a:t>
            </a:r>
            <a:r>
              <a:rPr lang="es-CO" b="1" dirty="0" err="1">
                <a:latin typeface="Work Sans Light" pitchFamily="2" charset="0"/>
              </a:rPr>
              <a:t>Horas_Diarias_Trabajadas</a:t>
            </a:r>
            <a:r>
              <a:rPr lang="es-CO" b="1" dirty="0">
                <a:latin typeface="Work Sans Light" pitchFamily="2" charset="0"/>
              </a:rPr>
              <a:t>'] &lt; 1.575, '</a:t>
            </a:r>
            <a:r>
              <a:rPr lang="es-CO" b="1" dirty="0" err="1">
                <a:latin typeface="Work Sans Light" pitchFamily="2" charset="0"/>
              </a:rPr>
              <a:t>Horas_Diarias_Trabajadas</a:t>
            </a:r>
            <a:r>
              <a:rPr lang="es-CO" b="1" dirty="0">
                <a:latin typeface="Work Sans Light" pitchFamily="2" charset="0"/>
              </a:rPr>
              <a:t>'] = 6.99</a:t>
            </a:r>
          </a:p>
        </p:txBody>
      </p:sp>
      <p:pic>
        <p:nvPicPr>
          <p:cNvPr id="6" name="Imagen 5">
            <a:extLst>
              <a:ext uri="{FF2B5EF4-FFF2-40B4-BE49-F238E27FC236}">
                <a16:creationId xmlns:a16="http://schemas.microsoft.com/office/drawing/2014/main" id="{8C513CA4-8D4D-0B89-1A25-AD35D6143F4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84138" y="2959154"/>
            <a:ext cx="4522077" cy="3612537"/>
          </a:xfrm>
          <a:prstGeom prst="rect">
            <a:avLst/>
          </a:prstGeom>
        </p:spPr>
      </p:pic>
      <p:pic>
        <p:nvPicPr>
          <p:cNvPr id="8" name="Imagen 7">
            <a:extLst>
              <a:ext uri="{FF2B5EF4-FFF2-40B4-BE49-F238E27FC236}">
                <a16:creationId xmlns:a16="http://schemas.microsoft.com/office/drawing/2014/main" id="{EC76E09D-B8D6-5CD6-3AB1-24BDB500578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751362" y="2750498"/>
            <a:ext cx="6079010" cy="3953989"/>
          </a:xfrm>
          <a:prstGeom prst="rect">
            <a:avLst/>
          </a:prstGeom>
        </p:spPr>
      </p:pic>
      <p:sp>
        <p:nvSpPr>
          <p:cNvPr id="3" name="TextBox 7">
            <a:extLst>
              <a:ext uri="{FF2B5EF4-FFF2-40B4-BE49-F238E27FC236}">
                <a16:creationId xmlns:a16="http://schemas.microsoft.com/office/drawing/2014/main" id="{AC694E90-6E68-3DEE-7810-1D8202C11C08}"/>
              </a:ext>
            </a:extLst>
          </p:cNvPr>
          <p:cNvSpPr txBox="1"/>
          <p:nvPr/>
        </p:nvSpPr>
        <p:spPr>
          <a:xfrm>
            <a:off x="9673010" y="6329000"/>
            <a:ext cx="2453676" cy="375487"/>
          </a:xfrm>
          <a:prstGeom prst="rect">
            <a:avLst/>
          </a:prstGeom>
        </p:spPr>
        <p:txBody>
          <a:bodyPr wrap="square" lIns="0" tIns="0" rIns="0" bIns="0" rtlCol="0" anchor="t">
            <a:spAutoFit/>
          </a:bodyPr>
          <a:lstStyle/>
          <a:p>
            <a:pPr algn="l">
              <a:lnSpc>
                <a:spcPts val="3240"/>
              </a:lnSpc>
            </a:pPr>
            <a:r>
              <a:rPr lang="en-US" sz="1900" u="sng" dirty="0" err="1">
                <a:solidFill>
                  <a:srgbClr val="000000"/>
                </a:solidFill>
                <a:latin typeface="Work Sans Light Roman"/>
                <a:ea typeface="Calibri (MS)"/>
                <a:cs typeface="Calibri (MS)"/>
                <a:sym typeface="Calibri (MS)"/>
                <a:hlinkClick r:id="rId7" tooltip="https://colab.research.google.com/drive/1P00hCcm0skUG5sMS7TOAysOK5-WlrQnw"/>
              </a:rPr>
              <a:t>Limpieza</a:t>
            </a:r>
            <a:r>
              <a:rPr lang="en-US" sz="1900" u="sng" dirty="0">
                <a:solidFill>
                  <a:srgbClr val="000000"/>
                </a:solidFill>
                <a:latin typeface="Work Sans Light Roman"/>
                <a:ea typeface="Calibri (MS)"/>
                <a:cs typeface="Calibri (MS)"/>
                <a:sym typeface="Calibri (MS)"/>
                <a:hlinkClick r:id="rId7" tooltip="https://colab.research.google.com/drive/1P00hCcm0skUG5sMS7TOAysOK5-WlrQnw"/>
              </a:rPr>
              <a:t> de </a:t>
            </a:r>
            <a:r>
              <a:rPr lang="en-US" sz="1900" u="sng" dirty="0" err="1">
                <a:solidFill>
                  <a:srgbClr val="000000"/>
                </a:solidFill>
                <a:latin typeface="Work Sans Light Roman"/>
                <a:ea typeface="Calibri (MS)"/>
                <a:cs typeface="Calibri (MS)"/>
                <a:sym typeface="Calibri (MS)"/>
                <a:hlinkClick r:id="rId7" tooltip="https://colab.research.google.com/drive/1P00hCcm0skUG5sMS7TOAysOK5-WlrQnw"/>
              </a:rPr>
              <a:t>Datos.ipynb</a:t>
            </a:r>
            <a:endParaRPr lang="en-US" sz="1900" u="sng" dirty="0">
              <a:solidFill>
                <a:srgbClr val="000000"/>
              </a:solidFill>
              <a:latin typeface="Work Sans Light Roman"/>
              <a:ea typeface="Calibri (MS)"/>
              <a:cs typeface="Calibri (MS)"/>
              <a:sym typeface="Calibri (MS)"/>
              <a:hlinkClick r:id="rId7" tooltip="https://colab.research.google.com/drive/1P00hCcm0skUG5sMS7TOAysOK5-WlrQnw"/>
            </a:endParaRPr>
          </a:p>
        </p:txBody>
      </p:sp>
    </p:spTree>
    <p:extLst>
      <p:ext uri="{BB962C8B-B14F-4D97-AF65-F5344CB8AC3E}">
        <p14:creationId xmlns:p14="http://schemas.microsoft.com/office/powerpoint/2010/main" val="3852798141"/>
      </p:ext>
    </p:extLst>
  </p:cSld>
  <p:clrMapOvr>
    <a:masterClrMapping/>
  </p:clrMapOvr>
</p:sld>
</file>

<file path=ppt/theme/theme1.xml><?xml version="1.0" encoding="utf-8"?>
<a:theme xmlns:a="http://schemas.openxmlformats.org/drawingml/2006/main" name="Office 2013 - Tema de 2022">
  <a:themeElements>
    <a:clrScheme name="Personalizado 3">
      <a:dk1>
        <a:sysClr val="windowText" lastClr="000000"/>
      </a:dk1>
      <a:lt1>
        <a:sysClr val="window" lastClr="FFFFFF"/>
      </a:lt1>
      <a:dk2>
        <a:srgbClr val="44546A"/>
      </a:dk2>
      <a:lt2>
        <a:srgbClr val="E7E6E6"/>
      </a:lt2>
      <a:accent1>
        <a:srgbClr val="00B050"/>
      </a:accent1>
      <a:accent2>
        <a:srgbClr val="00B050"/>
      </a:accent2>
      <a:accent3>
        <a:srgbClr val="36AFCE"/>
      </a:accent3>
      <a:accent4>
        <a:srgbClr val="1D6FA9"/>
      </a:accent4>
      <a:accent5>
        <a:srgbClr val="B74919"/>
      </a:accent5>
      <a:accent6>
        <a:srgbClr val="F19D19"/>
      </a:accent6>
      <a:hlink>
        <a:srgbClr val="0563C1"/>
      </a:hlink>
      <a:folHlink>
        <a:srgbClr val="954F72"/>
      </a:folHlink>
    </a:clrScheme>
    <a:fontScheme name="Office 2013 - Tema de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4443</TotalTime>
  <Words>2028</Words>
  <Application>Microsoft Office PowerPoint</Application>
  <PresentationFormat>Panorámica</PresentationFormat>
  <Paragraphs>234</Paragraphs>
  <Slides>25</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Aharoni</vt:lpstr>
      <vt:lpstr>Arial</vt:lpstr>
      <vt:lpstr>Calibri</vt:lpstr>
      <vt:lpstr>Calibri Light</vt:lpstr>
      <vt:lpstr>Work Sans Bold Roman</vt:lpstr>
      <vt:lpstr>Work Sans Bold Roman</vt:lpstr>
      <vt:lpstr>Work Sans Light</vt:lpstr>
      <vt:lpstr>Work Sans Light Roman</vt:lpstr>
      <vt:lpstr>Office 2013 - Tema de 2022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Roymer Romero Algarin</cp:lastModifiedBy>
  <cp:revision>117</cp:revision>
  <dcterms:created xsi:type="dcterms:W3CDTF">2020-10-01T23:51:28Z</dcterms:created>
  <dcterms:modified xsi:type="dcterms:W3CDTF">2025-10-03T09:47:22Z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c111285-cafa-4fc9-8a9a-bd902089b24f_Enabled">
    <vt:lpwstr>true</vt:lpwstr>
  </property>
  <property fmtid="{D5CDD505-2E9C-101B-9397-08002B2CF9AE}" pid="3" name="MSIP_Label_fc111285-cafa-4fc9-8a9a-bd902089b24f_SetDate">
    <vt:lpwstr>2025-10-02T13:42:56Z</vt:lpwstr>
  </property>
  <property fmtid="{D5CDD505-2E9C-101B-9397-08002B2CF9AE}" pid="4" name="MSIP_Label_fc111285-cafa-4fc9-8a9a-bd902089b24f_Method">
    <vt:lpwstr>Privileged</vt:lpwstr>
  </property>
  <property fmtid="{D5CDD505-2E9C-101B-9397-08002B2CF9AE}" pid="5" name="MSIP_Label_fc111285-cafa-4fc9-8a9a-bd902089b24f_Name">
    <vt:lpwstr>Public</vt:lpwstr>
  </property>
  <property fmtid="{D5CDD505-2E9C-101B-9397-08002B2CF9AE}" pid="6" name="MSIP_Label_fc111285-cafa-4fc9-8a9a-bd902089b24f_SiteId">
    <vt:lpwstr>cbc2c381-2f2e-4d93-91d1-506c9316ace7</vt:lpwstr>
  </property>
  <property fmtid="{D5CDD505-2E9C-101B-9397-08002B2CF9AE}" pid="7" name="MSIP_Label_fc111285-cafa-4fc9-8a9a-bd902089b24f_ActionId">
    <vt:lpwstr>dd602572-5aab-4c4d-8b8c-e56d5f64d8e0</vt:lpwstr>
  </property>
  <property fmtid="{D5CDD505-2E9C-101B-9397-08002B2CF9AE}" pid="8" name="MSIP_Label_fc111285-cafa-4fc9-8a9a-bd902089b24f_ContentBits">
    <vt:lpwstr>0</vt:lpwstr>
  </property>
  <property fmtid="{D5CDD505-2E9C-101B-9397-08002B2CF9AE}" pid="9" name="MSIP_Label_fc111285-cafa-4fc9-8a9a-bd902089b24f_Tag">
    <vt:lpwstr>10, 0, 1, 1</vt:lpwstr>
  </property>
</Properties>
</file>